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99" r:id="rId4"/>
    <p:sldId id="275" r:id="rId5"/>
    <p:sldId id="300" r:id="rId6"/>
    <p:sldId id="301" r:id="rId7"/>
    <p:sldId id="302" r:id="rId8"/>
    <p:sldId id="280" r:id="rId9"/>
    <p:sldId id="274" r:id="rId10"/>
    <p:sldId id="281" r:id="rId11"/>
    <p:sldId id="272" r:id="rId12"/>
    <p:sldId id="273" r:id="rId13"/>
    <p:sldId id="303" r:id="rId14"/>
    <p:sldId id="304" r:id="rId15"/>
    <p:sldId id="259" r:id="rId16"/>
    <p:sldId id="260" r:id="rId17"/>
    <p:sldId id="261" r:id="rId18"/>
    <p:sldId id="262" r:id="rId19"/>
    <p:sldId id="296" r:id="rId20"/>
    <p:sldId id="288" r:id="rId21"/>
    <p:sldId id="289" r:id="rId22"/>
    <p:sldId id="290" r:id="rId23"/>
    <p:sldId id="291" r:id="rId24"/>
    <p:sldId id="263" r:id="rId25"/>
    <p:sldId id="295" r:id="rId26"/>
    <p:sldId id="30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gif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5267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5027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79326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792162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05347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04492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2177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68282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8273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4335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3353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9865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5869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3184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8095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3112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8548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A5797-05F7-4279-AC6F-D77C3A9E30B2}" type="datetimeFigureOut">
              <a:rPr lang="it-IT" smtClean="0"/>
              <a:t>07/09/2021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901932-7184-4F73-8C75-6D173CC55C1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9555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hyperlink" Target="https://facebook.github.io/shimmer-android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jpg"/><Relationship Id="rId5" Type="http://schemas.openxmlformats.org/officeDocument/2006/relationships/image" Target="../media/image39.jpg"/><Relationship Id="rId4" Type="http://schemas.openxmlformats.org/officeDocument/2006/relationships/image" Target="../media/image38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FB8672-540C-495B-A5C0-4D7229B6D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1334" y="1137328"/>
            <a:ext cx="8791575" cy="2387600"/>
          </a:xfrm>
        </p:spPr>
        <p:txBody>
          <a:bodyPr/>
          <a:lstStyle/>
          <a:p>
            <a:pPr algn="ctr">
              <a:lnSpc>
                <a:spcPct val="200000"/>
              </a:lnSpc>
            </a:pPr>
            <a:r>
              <a:rPr lang="it-IT" dirty="0"/>
              <a:t>Game Point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5C350FE-B88E-4EC7-9335-6C8EC4396D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0212" y="4365518"/>
            <a:ext cx="8791575" cy="1655762"/>
          </a:xfrm>
        </p:spPr>
        <p:txBody>
          <a:bodyPr>
            <a:normAutofit/>
          </a:bodyPr>
          <a:lstStyle/>
          <a:p>
            <a:r>
              <a:rPr lang="it-IT" dirty="0"/>
              <a:t>- Tumino adriano</a:t>
            </a:r>
          </a:p>
          <a:p>
            <a:r>
              <a:rPr lang="it-IT" dirty="0"/>
              <a:t>- Progetto di Sistemi integrati e mobili 2020/2021</a:t>
            </a:r>
          </a:p>
          <a:p>
            <a:r>
              <a:rPr lang="it-IT" dirty="0"/>
              <a:t>- Università degli studi di Trieste </a:t>
            </a:r>
            <a:r>
              <a:rPr lang="it-IT" dirty="0" err="1"/>
              <a:t>a.a</a:t>
            </a:r>
            <a:r>
              <a:rPr lang="it-IT" dirty="0"/>
              <a:t>. 2020/2021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1685353-E8C4-4058-8CED-64FEB59C9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557" y="448531"/>
            <a:ext cx="2331128" cy="233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884B7C-4AE7-4791-B296-A72458FEF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7514"/>
            <a:ext cx="9905998" cy="1478570"/>
          </a:xfrm>
        </p:spPr>
        <p:txBody>
          <a:bodyPr/>
          <a:lstStyle/>
          <a:p>
            <a:pPr algn="ctr"/>
            <a:r>
              <a:rPr lang="it-IT" dirty="0" err="1"/>
              <a:t>Shimmer</a:t>
            </a:r>
            <a:r>
              <a:rPr lang="it-IT" dirty="0"/>
              <a:t> Layout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C91F24-A074-446C-B907-FDA66708F1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2" y="1510202"/>
            <a:ext cx="4951411" cy="4616277"/>
          </a:xfrm>
        </p:spPr>
        <p:txBody>
          <a:bodyPr>
            <a:normAutofit fontScale="92500" lnSpcReduction="20000"/>
          </a:bodyPr>
          <a:lstStyle/>
          <a:p>
            <a:r>
              <a:rPr lang="it-IT" dirty="0" err="1">
                <a:hlinkClick r:id="rId2"/>
              </a:rPr>
              <a:t>Shimmer</a:t>
            </a:r>
            <a:r>
              <a:rPr lang="it-IT" dirty="0"/>
              <a:t> è una libreria Android che fornisce un modo semplice per aggiungere un effetto luccicante a qualsiasi vista. </a:t>
            </a:r>
          </a:p>
          <a:p>
            <a:r>
              <a:rPr lang="it-IT" dirty="0"/>
              <a:t>Questa libreria è sviluppata da Facebook</a:t>
            </a:r>
          </a:p>
          <a:p>
            <a:r>
              <a:rPr lang="it-IT" dirty="0"/>
              <a:t>Lo </a:t>
            </a:r>
            <a:r>
              <a:rPr lang="it-IT" dirty="0" err="1"/>
              <a:t>Shimmer</a:t>
            </a:r>
            <a:r>
              <a:rPr lang="it-IT" dirty="0"/>
              <a:t> per Android è implementato come layout e quindi può essere nidificato all’interno di altri elementi.</a:t>
            </a:r>
          </a:p>
          <a:p>
            <a:r>
              <a:rPr lang="it-IT" dirty="0"/>
              <a:t>Questa libreria viene utilizzata per mostrare il caricamento degli elementi all’interno dell’app.</a:t>
            </a: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A138948B-66AF-4A28-A240-F14EAD67F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50" y="1666875"/>
            <a:ext cx="5143500" cy="445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949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7D54AF-9C11-463D-970E-1B2BB0196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it-IT" dirty="0"/>
              <a:t>Login e Registrazione</a:t>
            </a:r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251D48A-4E47-4D8C-892C-0C2F40BE1D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183" y="2249487"/>
            <a:ext cx="1677209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33F5637E-1C5D-4C80-8841-E010208612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663" y="2249487"/>
            <a:ext cx="1677209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1C124D5-9ABA-407F-BA69-FFBE50121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8" y="1658142"/>
            <a:ext cx="4710683" cy="484918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it-IT" sz="1900" dirty="0"/>
              <a:t>Al primo avvio dell’applicazione viene richiesto all’utente di autenticarsi</a:t>
            </a:r>
          </a:p>
          <a:p>
            <a:pPr>
              <a:lnSpc>
                <a:spcPct val="110000"/>
              </a:lnSpc>
            </a:pPr>
            <a:r>
              <a:rPr lang="it-IT" sz="1900" dirty="0"/>
              <a:t>Una volta autenticatosi viene avviata l’activity principale</a:t>
            </a:r>
          </a:p>
          <a:p>
            <a:pPr>
              <a:lnSpc>
                <a:spcPct val="110000"/>
              </a:lnSpc>
            </a:pPr>
            <a:r>
              <a:rPr lang="it-IT" sz="1900" dirty="0"/>
              <a:t>Viene controllata se l’email inserita è valida</a:t>
            </a:r>
          </a:p>
          <a:p>
            <a:pPr>
              <a:lnSpc>
                <a:spcPct val="110000"/>
              </a:lnSpc>
            </a:pPr>
            <a:r>
              <a:rPr lang="it-IT" sz="1900" dirty="0"/>
              <a:t>Viene controllato se la password abbia almeno 6 caratteri</a:t>
            </a:r>
          </a:p>
          <a:p>
            <a:pPr>
              <a:lnSpc>
                <a:spcPct val="110000"/>
              </a:lnSpc>
            </a:pPr>
            <a:r>
              <a:rPr lang="it-IT" sz="1900" dirty="0"/>
              <a:t>Una volta autenticato l’utente non deve </a:t>
            </a:r>
            <a:r>
              <a:rPr lang="it-IT" sz="1900" dirty="0" err="1"/>
              <a:t>ri</a:t>
            </a:r>
            <a:r>
              <a:rPr lang="it-IT" sz="1900" dirty="0"/>
              <a:t>-autenticarsi a meno che non faccia il logout</a:t>
            </a:r>
          </a:p>
          <a:p>
            <a:pPr>
              <a:lnSpc>
                <a:spcPct val="110000"/>
              </a:lnSpc>
            </a:pPr>
            <a:r>
              <a:rPr lang="it-IT" sz="1900" dirty="0"/>
              <a:t>Realizzati attraverso </a:t>
            </a:r>
            <a:r>
              <a:rPr lang="it-IT" sz="1900" dirty="0" err="1"/>
              <a:t>Fragment</a:t>
            </a:r>
            <a:r>
              <a:rPr lang="it-IT" sz="1900" dirty="0"/>
              <a:t> posti sopra un Activity. </a:t>
            </a:r>
          </a:p>
          <a:p>
            <a:pPr>
              <a:lnSpc>
                <a:spcPct val="110000"/>
              </a:lnSpc>
            </a:pPr>
            <a:r>
              <a:rPr lang="it-IT" sz="1900" dirty="0"/>
              <a:t>Si ci sposta tra le schermate utilizzando l’apposito file contenente la navigazione</a:t>
            </a:r>
          </a:p>
          <a:p>
            <a:pPr>
              <a:lnSpc>
                <a:spcPct val="110000"/>
              </a:lnSpc>
            </a:pPr>
            <a:r>
              <a:rPr lang="it-IT" sz="1900" dirty="0"/>
              <a:t>Una volta effettuato il login o la registrazione si lancia la </a:t>
            </a:r>
            <a:r>
              <a:rPr lang="it-IT" sz="1900" dirty="0" err="1"/>
              <a:t>MainActivity</a:t>
            </a:r>
            <a:r>
              <a:rPr lang="it-IT" sz="1900" dirty="0"/>
              <a:t> attraverso gli </a:t>
            </a:r>
            <a:r>
              <a:rPr lang="it-IT" sz="1900" dirty="0" err="1"/>
              <a:t>intent</a:t>
            </a:r>
            <a:endParaRPr lang="it-IT" sz="1900" dirty="0"/>
          </a:p>
        </p:txBody>
      </p:sp>
    </p:spTree>
    <p:extLst>
      <p:ext uri="{BB962C8B-B14F-4D97-AF65-F5344CB8AC3E}">
        <p14:creationId xmlns:p14="http://schemas.microsoft.com/office/powerpoint/2010/main" val="1520327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7CAF75-1480-4393-A390-B95397071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it-IT"/>
              <a:t>Password dimenticata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B814835-BC32-4D88-901D-28FACF5D30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335" y="1625147"/>
            <a:ext cx="1228950" cy="260095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9E0D2FF4-99C7-4A33-9C64-DC2128E8F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26" y="4422189"/>
            <a:ext cx="4174368" cy="187446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E21E547-65FD-409C-A2C6-730E546DA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7542" y="1944743"/>
            <a:ext cx="6012832" cy="4112788"/>
          </a:xfrm>
        </p:spPr>
        <p:txBody>
          <a:bodyPr>
            <a:normAutofit fontScale="92500"/>
          </a:bodyPr>
          <a:lstStyle/>
          <a:p>
            <a:r>
              <a:rPr lang="it-IT" sz="2200" dirty="0"/>
              <a:t>Nel caso l’utente si dimentichi la propria password è possibile avviare una procedura di reset</a:t>
            </a:r>
          </a:p>
          <a:p>
            <a:r>
              <a:rPr lang="it-IT" sz="2200" dirty="0"/>
              <a:t>Nell’apposita schermata deve essere inserita l’email </a:t>
            </a:r>
          </a:p>
          <a:p>
            <a:r>
              <a:rPr lang="it-IT" sz="2200" dirty="0"/>
              <a:t>Nel caso l’email fosse presente nel Database allora </a:t>
            </a:r>
            <a:r>
              <a:rPr lang="it-IT" sz="2200" dirty="0" err="1"/>
              <a:t>Firebase</a:t>
            </a:r>
            <a:r>
              <a:rPr lang="it-IT" sz="2200" dirty="0"/>
              <a:t> invierà un’email di reset della password</a:t>
            </a:r>
          </a:p>
          <a:p>
            <a:r>
              <a:rPr lang="it-IT" sz="2200" dirty="0"/>
              <a:t>L’unica condizione che impone </a:t>
            </a:r>
            <a:r>
              <a:rPr lang="it-IT" sz="2200" dirty="0" err="1"/>
              <a:t>Firebase</a:t>
            </a:r>
            <a:r>
              <a:rPr lang="it-IT" sz="2200" dirty="0"/>
              <a:t> è che la password abbia almeno 6 caratteri, per questa ragione all’interno dell’applicazione è stata adottata la stessa regola</a:t>
            </a:r>
          </a:p>
        </p:txBody>
      </p:sp>
    </p:spTree>
    <p:extLst>
      <p:ext uri="{BB962C8B-B14F-4D97-AF65-F5344CB8AC3E}">
        <p14:creationId xmlns:p14="http://schemas.microsoft.com/office/powerpoint/2010/main" val="3739111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DE9B7E-B96D-4D05-AB70-FBD1E9BC5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it-IT" dirty="0" err="1"/>
              <a:t>MainActivity</a:t>
            </a:r>
            <a:r>
              <a:rPr lang="it-IT" dirty="0"/>
              <a:t>	</a:t>
            </a: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8FBD155A-F8F0-48A6-B69E-E4A7B0927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492" y="2249487"/>
            <a:ext cx="3028435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9580E06-B709-4B40-9024-2EB0C2063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1535837"/>
            <a:ext cx="6012832" cy="4935984"/>
          </a:xfrm>
        </p:spPr>
        <p:txBody>
          <a:bodyPr>
            <a:normAutofit/>
          </a:bodyPr>
          <a:lstStyle/>
          <a:p>
            <a:r>
              <a:rPr lang="en-US" dirty="0"/>
              <a:t>La </a:t>
            </a:r>
            <a:r>
              <a:rPr lang="en-US" dirty="0" err="1"/>
              <a:t>MainActivity</a:t>
            </a:r>
            <a:r>
              <a:rPr lang="en-US" dirty="0"/>
              <a:t> è </a:t>
            </a:r>
            <a:r>
              <a:rPr lang="en-US" dirty="0" err="1"/>
              <a:t>un’Activity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contiene</a:t>
            </a:r>
            <a:r>
              <a:rPr lang="en-US" dirty="0"/>
              <a:t> la </a:t>
            </a:r>
            <a:r>
              <a:rPr lang="en-US" dirty="0" err="1"/>
              <a:t>barra</a:t>
            </a:r>
            <a:r>
              <a:rPr lang="en-US" dirty="0"/>
              <a:t> di </a:t>
            </a:r>
            <a:r>
              <a:rPr lang="en-US" dirty="0" err="1"/>
              <a:t>navigazione</a:t>
            </a:r>
            <a:r>
              <a:rPr lang="en-US" dirty="0"/>
              <a:t> </a:t>
            </a:r>
            <a:r>
              <a:rPr lang="en-US" dirty="0" err="1"/>
              <a:t>inferiore</a:t>
            </a:r>
            <a:r>
              <a:rPr lang="it-IT" dirty="0"/>
              <a:t> e </a:t>
            </a:r>
            <a:r>
              <a:rPr lang="it-IT" dirty="0" err="1"/>
              <a:t>l’host</a:t>
            </a:r>
            <a:r>
              <a:rPr lang="it-IT" dirty="0"/>
              <a:t> al file di navigazione tra le schermate</a:t>
            </a:r>
          </a:p>
          <a:p>
            <a:r>
              <a:rPr lang="it-IT" dirty="0"/>
              <a:t>Viene impostata una </a:t>
            </a:r>
            <a:r>
              <a:rPr lang="it-IT" dirty="0" err="1"/>
              <a:t>AppBar</a:t>
            </a:r>
            <a:r>
              <a:rPr lang="it-IT" dirty="0"/>
              <a:t> contenente i titoli delle schermate e quando necessario anche il bottone per tornare alla schermata precedente</a:t>
            </a:r>
          </a:p>
          <a:p>
            <a:r>
              <a:rPr lang="it-IT" dirty="0"/>
              <a:t>È presente uno </a:t>
            </a:r>
            <a:r>
              <a:rPr lang="it-IT" dirty="0" err="1"/>
              <a:t>SharedViewModel</a:t>
            </a:r>
            <a:r>
              <a:rPr lang="it-IT" dirty="0"/>
              <a:t> per salvare lo stato dei vari </a:t>
            </a:r>
            <a:r>
              <a:rPr lang="it-IT" dirty="0" err="1"/>
              <a:t>Fragment</a:t>
            </a:r>
            <a:r>
              <a:rPr lang="it-IT" dirty="0"/>
              <a:t> così da non dover prelevare sempre le informazioni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523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BF68FF-3A96-40A2-B5E1-813CB830D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Bottom </a:t>
            </a:r>
            <a:r>
              <a:rPr lang="it-IT" dirty="0" err="1"/>
              <a:t>navigation</a:t>
            </a:r>
            <a:r>
              <a:rPr lang="it-IT" dirty="0"/>
              <a:t> </a:t>
            </a:r>
            <a:r>
              <a:rPr lang="it-IT" dirty="0" err="1"/>
              <a:t>view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4B0BA66-5ACA-4AB4-9FBE-BA1C70FDC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7325" y="2249487"/>
            <a:ext cx="5780086" cy="3541714"/>
          </a:xfrm>
        </p:spPr>
        <p:txBody>
          <a:bodyPr>
            <a:normAutofit fontScale="92500"/>
          </a:bodyPr>
          <a:lstStyle/>
          <a:p>
            <a:r>
              <a:rPr lang="it-IT" dirty="0"/>
              <a:t>Per la navigazione tra le schermate è stata usata una Bottom </a:t>
            </a:r>
            <a:r>
              <a:rPr lang="it-IT" dirty="0" err="1"/>
              <a:t>Navigation</a:t>
            </a:r>
            <a:r>
              <a:rPr lang="it-IT" dirty="0"/>
              <a:t> </a:t>
            </a:r>
            <a:r>
              <a:rPr lang="it-IT" dirty="0" err="1"/>
              <a:t>View</a:t>
            </a:r>
            <a:endParaRPr lang="it-IT" dirty="0"/>
          </a:p>
          <a:p>
            <a:r>
              <a:rPr lang="it-IT" dirty="0"/>
              <a:t>Per costruirlo viene usato creato un file per il menu</a:t>
            </a:r>
          </a:p>
          <a:p>
            <a:r>
              <a:rPr lang="it-IT" dirty="0"/>
              <a:t>Per le icone sono stati usati dei </a:t>
            </a:r>
            <a:r>
              <a:rPr lang="it-IT" dirty="0" err="1"/>
              <a:t>selector</a:t>
            </a:r>
            <a:r>
              <a:rPr lang="it-IT" dirty="0"/>
              <a:t> in modo tale che le icone siano differenti quando la schermata è selezionata rispetto a quando non è selezionata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8EA026A-F415-4A29-9729-42069954D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05" y="3734527"/>
            <a:ext cx="4103315" cy="5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615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49191A-803F-499A-877E-63486CFCB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it-IT"/>
              <a:t>HomePage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F2764682-9FBB-4DEB-9196-D23871FE0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105" y="2249487"/>
            <a:ext cx="1677209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97F5B7A6-DE81-47D2-937C-DAF464A8A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1626516"/>
            <a:ext cx="6012832" cy="461296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Homepage </a:t>
            </a:r>
            <a:r>
              <a:rPr lang="en-US" dirty="0" err="1"/>
              <a:t>dell’applicazione</a:t>
            </a:r>
            <a:r>
              <a:rPr lang="en-US" dirty="0"/>
              <a:t> è </a:t>
            </a:r>
            <a:r>
              <a:rPr lang="en-US" dirty="0" err="1"/>
              <a:t>formata</a:t>
            </a:r>
            <a:r>
              <a:rPr lang="en-US" dirty="0"/>
              <a:t> da una </a:t>
            </a:r>
            <a:r>
              <a:rPr lang="en-US" dirty="0" err="1"/>
              <a:t>SwipeRefreshLayout</a:t>
            </a:r>
            <a:r>
              <a:rPr lang="en-US" dirty="0"/>
              <a:t> ed al proprio </a:t>
            </a:r>
            <a:r>
              <a:rPr lang="en-US" dirty="0" err="1"/>
              <a:t>interno</a:t>
            </a:r>
            <a:r>
              <a:rPr lang="en-US" dirty="0"/>
              <a:t> una </a:t>
            </a:r>
            <a:r>
              <a:rPr lang="en-US" dirty="0" err="1"/>
              <a:t>NestedScrollView</a:t>
            </a:r>
            <a:endParaRPr lang="en-US" dirty="0"/>
          </a:p>
          <a:p>
            <a:r>
              <a:rPr lang="en-US" dirty="0"/>
              <a:t>I </a:t>
            </a:r>
            <a:r>
              <a:rPr lang="en-US" dirty="0" err="1"/>
              <a:t>Preferiti</a:t>
            </a:r>
            <a:r>
              <a:rPr lang="en-US" dirty="0"/>
              <a:t> </a:t>
            </a:r>
            <a:r>
              <a:rPr lang="en-US" dirty="0" err="1"/>
              <a:t>vengono</a:t>
            </a:r>
            <a:r>
              <a:rPr lang="en-US" dirty="0"/>
              <a:t> </a:t>
            </a:r>
            <a:r>
              <a:rPr lang="en-US" dirty="0" err="1"/>
              <a:t>prelevati</a:t>
            </a:r>
            <a:r>
              <a:rPr lang="en-US" dirty="0"/>
              <a:t> da Firebase e </a:t>
            </a:r>
            <a:r>
              <a:rPr lang="en-US" dirty="0" err="1"/>
              <a:t>posizionati</a:t>
            </a:r>
            <a:r>
              <a:rPr lang="en-US" dirty="0"/>
              <a:t> </a:t>
            </a:r>
            <a:r>
              <a:rPr lang="en-US" dirty="0" err="1"/>
              <a:t>all’interno</a:t>
            </a:r>
            <a:r>
              <a:rPr lang="en-US" dirty="0"/>
              <a:t> di una </a:t>
            </a:r>
            <a:r>
              <a:rPr lang="en-US" dirty="0" err="1"/>
              <a:t>RecyclerView</a:t>
            </a:r>
            <a:endParaRPr lang="en-US" dirty="0"/>
          </a:p>
          <a:p>
            <a:r>
              <a:rPr lang="en-US" dirty="0"/>
              <a:t>Le </a:t>
            </a:r>
            <a:r>
              <a:rPr lang="en-US" dirty="0" err="1"/>
              <a:t>offerte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prelevate</a:t>
            </a:r>
            <a:r>
              <a:rPr lang="en-US" dirty="0"/>
              <a:t> in </a:t>
            </a:r>
            <a:r>
              <a:rPr lang="en-US" dirty="0" err="1"/>
              <a:t>maniera</a:t>
            </a:r>
            <a:r>
              <a:rPr lang="en-US" dirty="0"/>
              <a:t> </a:t>
            </a:r>
            <a:r>
              <a:rPr lang="en-US" dirty="0" err="1"/>
              <a:t>asincrona</a:t>
            </a:r>
            <a:r>
              <a:rPr lang="en-US" dirty="0"/>
              <a:t> e </a:t>
            </a:r>
            <a:r>
              <a:rPr lang="en-US" dirty="0" err="1"/>
              <a:t>posizionate</a:t>
            </a:r>
            <a:r>
              <a:rPr lang="en-US" dirty="0"/>
              <a:t> </a:t>
            </a:r>
            <a:r>
              <a:rPr lang="en-US" dirty="0" err="1"/>
              <a:t>all’interno</a:t>
            </a:r>
            <a:r>
              <a:rPr lang="en-US" dirty="0"/>
              <a:t> di </a:t>
            </a:r>
            <a:r>
              <a:rPr lang="en-US" dirty="0" err="1"/>
              <a:t>un’altra</a:t>
            </a:r>
            <a:r>
              <a:rPr lang="en-US" dirty="0"/>
              <a:t> </a:t>
            </a:r>
            <a:r>
              <a:rPr lang="en-US" dirty="0" err="1"/>
              <a:t>RecyclerView</a:t>
            </a:r>
            <a:endParaRPr lang="en-US" dirty="0"/>
          </a:p>
          <a:p>
            <a:r>
              <a:rPr lang="en-US" dirty="0" err="1"/>
              <a:t>AsyncTask</a:t>
            </a:r>
            <a:r>
              <a:rPr lang="en-US" dirty="0"/>
              <a:t> è </a:t>
            </a:r>
            <a:r>
              <a:rPr lang="en-US" dirty="0" err="1"/>
              <a:t>deprecato</a:t>
            </a:r>
            <a:r>
              <a:rPr lang="en-US" dirty="0"/>
              <a:t>, per </a:t>
            </a:r>
            <a:r>
              <a:rPr lang="en-US" dirty="0" err="1"/>
              <a:t>questa</a:t>
            </a:r>
            <a:r>
              <a:rPr lang="en-US" dirty="0"/>
              <a:t> </a:t>
            </a:r>
            <a:r>
              <a:rPr lang="en-US" dirty="0" err="1"/>
              <a:t>ragione</a:t>
            </a:r>
            <a:r>
              <a:rPr lang="en-US" dirty="0"/>
              <a:t> è </a:t>
            </a:r>
            <a:r>
              <a:rPr lang="en-US" dirty="0" err="1"/>
              <a:t>stata</a:t>
            </a:r>
            <a:r>
              <a:rPr lang="en-US" dirty="0"/>
              <a:t> create una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astratta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utilizza</a:t>
            </a:r>
            <a:r>
              <a:rPr lang="en-US" dirty="0"/>
              <a:t> un </a:t>
            </a:r>
            <a:r>
              <a:rPr lang="en-US" dirty="0" err="1"/>
              <a:t>ExecutorService</a:t>
            </a:r>
            <a:r>
              <a:rPr lang="en-US" dirty="0"/>
              <a:t> ed un Handler per </a:t>
            </a:r>
            <a:r>
              <a:rPr lang="en-US" dirty="0" err="1"/>
              <a:t>ritornare</a:t>
            </a:r>
            <a:r>
              <a:rPr lang="en-US" dirty="0"/>
              <a:t> al main thread ed </a:t>
            </a:r>
            <a:r>
              <a:rPr lang="en-US" dirty="0" err="1"/>
              <a:t>aggiornare</a:t>
            </a:r>
            <a:r>
              <a:rPr lang="en-US" dirty="0"/>
              <a:t> </a:t>
            </a:r>
            <a:r>
              <a:rPr lang="en-US" dirty="0" err="1"/>
              <a:t>l’interfaccia</a:t>
            </a:r>
            <a:r>
              <a:rPr lang="en-US" dirty="0"/>
              <a:t> </a:t>
            </a:r>
            <a:r>
              <a:rPr lang="en-US" dirty="0" err="1"/>
              <a:t>grafica</a:t>
            </a:r>
            <a:endParaRPr lang="en-US" dirty="0"/>
          </a:p>
          <a:p>
            <a:r>
              <a:rPr lang="en-US" dirty="0"/>
              <a:t>La </a:t>
            </a:r>
            <a:r>
              <a:rPr lang="en-US" dirty="0" err="1"/>
              <a:t>SwipeRefreshLayout</a:t>
            </a:r>
            <a:r>
              <a:rPr lang="en-US" dirty="0"/>
              <a:t>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utilizzata</a:t>
            </a:r>
            <a:r>
              <a:rPr lang="en-US" dirty="0"/>
              <a:t> per </a:t>
            </a:r>
            <a:r>
              <a:rPr lang="en-US" dirty="0" err="1"/>
              <a:t>aggiornare</a:t>
            </a:r>
            <a:r>
              <a:rPr lang="en-US" dirty="0"/>
              <a:t> le </a:t>
            </a:r>
            <a:r>
              <a:rPr lang="en-US" dirty="0" err="1"/>
              <a:t>offerte</a:t>
            </a:r>
            <a:r>
              <a:rPr lang="en-US" dirty="0"/>
              <a:t> </a:t>
            </a:r>
            <a:r>
              <a:rPr lang="en-US" dirty="0" err="1"/>
              <a:t>speciali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vari</a:t>
            </a:r>
            <a:r>
              <a:rPr lang="en-US" dirty="0"/>
              <a:t> store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152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104900-68D3-4BFF-B009-8EB3DA868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it-IT" dirty="0"/>
              <a:t>News </a:t>
            </a:r>
            <a:r>
              <a:rPr lang="it-IT" dirty="0" err="1"/>
              <a:t>Fragment</a:t>
            </a:r>
            <a:endParaRPr lang="it-IT" dirty="0"/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363895AF-CBB2-4C5D-98C3-A34CD7084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183" y="2249487"/>
            <a:ext cx="1677209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79B49522-4CF7-4F22-A2D6-37302C45E4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7905" y="2249487"/>
            <a:ext cx="1862725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B591DB5B-0CCF-4A90-97A2-430F59A56C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143" y="4092309"/>
            <a:ext cx="2188249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A8DBE8-8DB5-4732-B869-7B7804665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1300" dirty="0"/>
              <a:t>Le news </a:t>
            </a:r>
            <a:r>
              <a:rPr lang="en-US" sz="1300" dirty="0" err="1"/>
              <a:t>vengono</a:t>
            </a:r>
            <a:r>
              <a:rPr lang="en-US" sz="1300" dirty="0"/>
              <a:t> </a:t>
            </a:r>
            <a:r>
              <a:rPr lang="en-US" sz="1300" dirty="0" err="1"/>
              <a:t>scaricate</a:t>
            </a:r>
            <a:r>
              <a:rPr lang="en-US" sz="1300" dirty="0"/>
              <a:t> in </a:t>
            </a:r>
            <a:r>
              <a:rPr lang="en-US" sz="1300" dirty="0" err="1"/>
              <a:t>maniera</a:t>
            </a:r>
            <a:r>
              <a:rPr lang="en-US" sz="1300" dirty="0"/>
              <a:t> </a:t>
            </a:r>
            <a:r>
              <a:rPr lang="en-US" sz="1300" dirty="0" err="1"/>
              <a:t>asincrona</a:t>
            </a:r>
            <a:r>
              <a:rPr lang="en-US" sz="1300" dirty="0"/>
              <a:t> </a:t>
            </a:r>
            <a:r>
              <a:rPr lang="en-US" sz="1300" dirty="0" err="1"/>
              <a:t>utilizzando</a:t>
            </a:r>
            <a:r>
              <a:rPr lang="en-US" sz="1300" dirty="0"/>
              <a:t> il web scrapping</a:t>
            </a:r>
          </a:p>
          <a:p>
            <a:pPr>
              <a:lnSpc>
                <a:spcPct val="110000"/>
              </a:lnSpc>
            </a:pPr>
            <a:r>
              <a:rPr lang="en-US" sz="1300" dirty="0" err="1"/>
              <a:t>Ottenute</a:t>
            </a:r>
            <a:r>
              <a:rPr lang="en-US" sz="1300" dirty="0"/>
              <a:t> le </a:t>
            </a:r>
            <a:r>
              <a:rPr lang="en-US" sz="1300" dirty="0" err="1"/>
              <a:t>notizie</a:t>
            </a:r>
            <a:r>
              <a:rPr lang="en-US" sz="1300" dirty="0"/>
              <a:t> </a:t>
            </a:r>
            <a:r>
              <a:rPr lang="en-US" sz="1300" dirty="0" err="1"/>
              <a:t>vengono</a:t>
            </a:r>
            <a:r>
              <a:rPr lang="en-US" sz="1300" dirty="0"/>
              <a:t> </a:t>
            </a:r>
            <a:r>
              <a:rPr lang="en-US" sz="1300" dirty="0" err="1"/>
              <a:t>inserite</a:t>
            </a:r>
            <a:r>
              <a:rPr lang="en-US" sz="1300" dirty="0"/>
              <a:t> in una </a:t>
            </a:r>
            <a:r>
              <a:rPr lang="en-US" sz="1300" dirty="0" err="1"/>
              <a:t>RecyclerView</a:t>
            </a:r>
            <a:endParaRPr lang="en-US" sz="1300" dirty="0"/>
          </a:p>
          <a:p>
            <a:pPr>
              <a:lnSpc>
                <a:spcPct val="110000"/>
              </a:lnSpc>
            </a:pPr>
            <a:r>
              <a:rPr lang="en-US" sz="1300" dirty="0" err="1"/>
              <a:t>Ogni</a:t>
            </a:r>
            <a:r>
              <a:rPr lang="en-US" sz="1300" dirty="0"/>
              <a:t> element</a:t>
            </a:r>
            <a:r>
              <a:rPr lang="it-IT" sz="1300" dirty="0"/>
              <a:t>o ha un </a:t>
            </a:r>
            <a:r>
              <a:rPr lang="it-IT" sz="1300" dirty="0" err="1"/>
              <a:t>ClickListener</a:t>
            </a:r>
            <a:r>
              <a:rPr lang="it-IT" sz="1300" dirty="0"/>
              <a:t> ed un </a:t>
            </a:r>
            <a:r>
              <a:rPr lang="it-IT" sz="1300" dirty="0" err="1"/>
              <a:t>LongClickListener</a:t>
            </a:r>
            <a:endParaRPr lang="it-IT" sz="1300" dirty="0"/>
          </a:p>
          <a:p>
            <a:pPr>
              <a:lnSpc>
                <a:spcPct val="110000"/>
              </a:lnSpc>
            </a:pPr>
            <a:r>
              <a:rPr lang="en-US" sz="1300" dirty="0"/>
              <a:t>Con il Click </a:t>
            </a:r>
            <a:r>
              <a:rPr lang="en-US" sz="1300" dirty="0" err="1"/>
              <a:t>viene</a:t>
            </a:r>
            <a:r>
              <a:rPr lang="en-US" sz="1300" dirty="0"/>
              <a:t> </a:t>
            </a:r>
            <a:r>
              <a:rPr lang="en-US" sz="1300" dirty="0" err="1"/>
              <a:t>aperta</a:t>
            </a:r>
            <a:r>
              <a:rPr lang="en-US" sz="1300" dirty="0"/>
              <a:t> la </a:t>
            </a:r>
            <a:r>
              <a:rPr lang="en-US" sz="1300" dirty="0" err="1"/>
              <a:t>notizia</a:t>
            </a:r>
            <a:r>
              <a:rPr lang="en-US" sz="1300" dirty="0"/>
              <a:t> </a:t>
            </a:r>
            <a:r>
              <a:rPr lang="en-US" sz="1300" dirty="0" err="1"/>
              <a:t>nel</a:t>
            </a:r>
            <a:r>
              <a:rPr lang="en-US" sz="1300" dirty="0"/>
              <a:t> browser </a:t>
            </a:r>
            <a:r>
              <a:rPr lang="en-US" sz="1300" dirty="0" err="1"/>
              <a:t>dello</a:t>
            </a:r>
            <a:r>
              <a:rPr lang="en-US" sz="1300" dirty="0"/>
              <a:t> smartphone</a:t>
            </a:r>
          </a:p>
          <a:p>
            <a:pPr>
              <a:lnSpc>
                <a:spcPct val="110000"/>
              </a:lnSpc>
            </a:pPr>
            <a:r>
              <a:rPr lang="en-US" sz="1300" dirty="0" err="1"/>
              <a:t>Tenendo</a:t>
            </a:r>
            <a:r>
              <a:rPr lang="en-US" sz="1300" dirty="0"/>
              <a:t> </a:t>
            </a:r>
            <a:r>
              <a:rPr lang="en-US" sz="1300" dirty="0" err="1"/>
              <a:t>premuta</a:t>
            </a:r>
            <a:r>
              <a:rPr lang="en-US" sz="1300" dirty="0"/>
              <a:t> una </a:t>
            </a:r>
            <a:r>
              <a:rPr lang="en-US" sz="1300" dirty="0" err="1"/>
              <a:t>notizia</a:t>
            </a:r>
            <a:r>
              <a:rPr lang="en-US" sz="1300" dirty="0"/>
              <a:t> </a:t>
            </a:r>
            <a:r>
              <a:rPr lang="en-US" sz="1300" dirty="0" err="1"/>
              <a:t>si</a:t>
            </a:r>
            <a:r>
              <a:rPr lang="en-US" sz="1300" dirty="0"/>
              <a:t> </a:t>
            </a:r>
            <a:r>
              <a:rPr lang="en-US" sz="1300" dirty="0" err="1"/>
              <a:t>apre</a:t>
            </a:r>
            <a:r>
              <a:rPr lang="en-US" sz="1300" dirty="0"/>
              <a:t> una </a:t>
            </a:r>
            <a:r>
              <a:rPr lang="en-US" sz="1300" dirty="0" err="1"/>
              <a:t>schermata</a:t>
            </a:r>
            <a:r>
              <a:rPr lang="en-US" sz="1300" dirty="0"/>
              <a:t> di </a:t>
            </a:r>
            <a:r>
              <a:rPr lang="en-US" sz="1300" dirty="0" err="1"/>
              <a:t>dialogo</a:t>
            </a:r>
            <a:r>
              <a:rPr lang="en-US" sz="1300" dirty="0"/>
              <a:t>. </a:t>
            </a:r>
          </a:p>
          <a:p>
            <a:pPr>
              <a:lnSpc>
                <a:spcPct val="110000"/>
              </a:lnSpc>
            </a:pPr>
            <a:r>
              <a:rPr lang="en-US" sz="1300" dirty="0"/>
              <a:t>Nella </a:t>
            </a:r>
            <a:r>
              <a:rPr lang="en-US" sz="1300" dirty="0" err="1"/>
              <a:t>schermata</a:t>
            </a:r>
            <a:r>
              <a:rPr lang="en-US" sz="1300" dirty="0"/>
              <a:t> è </a:t>
            </a:r>
            <a:r>
              <a:rPr lang="en-US" sz="1300" dirty="0" err="1"/>
              <a:t>possibile</a:t>
            </a:r>
            <a:r>
              <a:rPr lang="en-US" sz="1300" dirty="0"/>
              <a:t> </a:t>
            </a:r>
            <a:r>
              <a:rPr lang="en-US" sz="1300" dirty="0" err="1"/>
              <a:t>aprire</a:t>
            </a:r>
            <a:r>
              <a:rPr lang="en-US" sz="1300" dirty="0"/>
              <a:t> la </a:t>
            </a:r>
            <a:r>
              <a:rPr lang="en-US" sz="1300" dirty="0" err="1"/>
              <a:t>notizia</a:t>
            </a:r>
            <a:r>
              <a:rPr lang="en-US" sz="1300" dirty="0"/>
              <a:t> </a:t>
            </a:r>
            <a:r>
              <a:rPr lang="en-US" sz="1300" dirty="0" err="1"/>
              <a:t>nel</a:t>
            </a:r>
            <a:r>
              <a:rPr lang="en-US" sz="1300" dirty="0"/>
              <a:t> browser, </a:t>
            </a:r>
            <a:r>
              <a:rPr lang="en-US" sz="1300" dirty="0" err="1"/>
              <a:t>copiare</a:t>
            </a:r>
            <a:r>
              <a:rPr lang="en-US" sz="1300" dirty="0"/>
              <a:t> </a:t>
            </a:r>
            <a:r>
              <a:rPr lang="en-US" sz="1300" dirty="0" err="1"/>
              <a:t>l’URL</a:t>
            </a:r>
            <a:r>
              <a:rPr lang="en-US" sz="1300" dirty="0"/>
              <a:t> </a:t>
            </a:r>
            <a:r>
              <a:rPr lang="en-US" sz="1300" dirty="0" err="1"/>
              <a:t>della</a:t>
            </a:r>
            <a:r>
              <a:rPr lang="en-US" sz="1300" dirty="0"/>
              <a:t> </a:t>
            </a:r>
            <a:r>
              <a:rPr lang="en-US" sz="1300" dirty="0" err="1"/>
              <a:t>notizia</a:t>
            </a:r>
            <a:r>
              <a:rPr lang="en-US" sz="1300" dirty="0"/>
              <a:t> </a:t>
            </a:r>
            <a:r>
              <a:rPr lang="en-US" sz="1300" dirty="0" err="1"/>
              <a:t>nella</a:t>
            </a:r>
            <a:r>
              <a:rPr lang="en-US" sz="1300" dirty="0"/>
              <a:t> clipboard o </a:t>
            </a:r>
            <a:r>
              <a:rPr lang="en-US" sz="1300" dirty="0" err="1"/>
              <a:t>condividere</a:t>
            </a:r>
            <a:r>
              <a:rPr lang="en-US" sz="1300" dirty="0"/>
              <a:t> la </a:t>
            </a:r>
            <a:r>
              <a:rPr lang="en-US" sz="1300" dirty="0" err="1"/>
              <a:t>notizia</a:t>
            </a:r>
            <a:r>
              <a:rPr lang="en-US" sz="1300" dirty="0"/>
              <a:t>.</a:t>
            </a:r>
          </a:p>
          <a:p>
            <a:pPr>
              <a:lnSpc>
                <a:spcPct val="110000"/>
              </a:lnSpc>
            </a:pPr>
            <a:r>
              <a:rPr lang="en-US" sz="1300" dirty="0"/>
              <a:t>Nella </a:t>
            </a:r>
            <a:r>
              <a:rPr lang="en-US" sz="1300" dirty="0" err="1"/>
              <a:t>condivisione</a:t>
            </a:r>
            <a:r>
              <a:rPr lang="en-US" sz="1300" dirty="0"/>
              <a:t> </a:t>
            </a:r>
            <a:r>
              <a:rPr lang="en-US" sz="1300" dirty="0" err="1"/>
              <a:t>viene</a:t>
            </a:r>
            <a:r>
              <a:rPr lang="en-US" sz="1300" dirty="0"/>
              <a:t> </a:t>
            </a:r>
            <a:r>
              <a:rPr lang="en-US" sz="1300" dirty="0" err="1"/>
              <a:t>mostrata</a:t>
            </a:r>
            <a:r>
              <a:rPr lang="en-US" sz="1300" dirty="0"/>
              <a:t> la Thumbnail </a:t>
            </a:r>
            <a:r>
              <a:rPr lang="en-US" sz="1300" dirty="0" err="1"/>
              <a:t>della</a:t>
            </a:r>
            <a:r>
              <a:rPr lang="en-US" sz="1300" dirty="0"/>
              <a:t> news, il </a:t>
            </a:r>
            <a:r>
              <a:rPr lang="en-US" sz="1300" dirty="0" err="1"/>
              <a:t>titolo</a:t>
            </a:r>
            <a:r>
              <a:rPr lang="en-US" sz="1300" dirty="0"/>
              <a:t> ed il relative </a:t>
            </a:r>
            <a:r>
              <a:rPr lang="en-US" sz="1300" dirty="0" err="1"/>
              <a:t>url</a:t>
            </a:r>
            <a:r>
              <a:rPr lang="en-US" sz="1300" dirty="0"/>
              <a:t>.</a:t>
            </a:r>
          </a:p>
          <a:p>
            <a:pPr>
              <a:lnSpc>
                <a:spcPct val="110000"/>
              </a:lnSpc>
            </a:pPr>
            <a:r>
              <a:rPr lang="en-US" sz="1300" dirty="0"/>
              <a:t>Le </a:t>
            </a:r>
            <a:r>
              <a:rPr lang="en-US" sz="1300" dirty="0" err="1"/>
              <a:t>informazioni</a:t>
            </a:r>
            <a:r>
              <a:rPr lang="en-US" sz="1300" dirty="0"/>
              <a:t> </a:t>
            </a:r>
            <a:r>
              <a:rPr lang="en-US" sz="1300" dirty="0" err="1"/>
              <a:t>sono</a:t>
            </a:r>
            <a:r>
              <a:rPr lang="en-US" sz="1300" dirty="0"/>
              <a:t> </a:t>
            </a:r>
            <a:r>
              <a:rPr lang="en-US" sz="1300" dirty="0" err="1"/>
              <a:t>contenute</a:t>
            </a:r>
            <a:r>
              <a:rPr lang="en-US" sz="1300" dirty="0"/>
              <a:t> in una </a:t>
            </a:r>
            <a:r>
              <a:rPr lang="en-US" sz="1300" dirty="0" err="1"/>
              <a:t>SwipeRefreshLayout</a:t>
            </a:r>
            <a:r>
              <a:rPr lang="en-US" sz="1300" dirty="0"/>
              <a:t> </a:t>
            </a:r>
            <a:r>
              <a:rPr lang="en-US" sz="1300" dirty="0" err="1"/>
              <a:t>che</a:t>
            </a:r>
            <a:r>
              <a:rPr lang="en-US" sz="1300" dirty="0"/>
              <a:t> </a:t>
            </a:r>
            <a:r>
              <a:rPr lang="en-US" sz="1300" dirty="0" err="1"/>
              <a:t>viene</a:t>
            </a:r>
            <a:r>
              <a:rPr lang="en-US" sz="1300" dirty="0"/>
              <a:t> </a:t>
            </a:r>
            <a:r>
              <a:rPr lang="en-US" sz="1300" dirty="0" err="1"/>
              <a:t>utilizzato</a:t>
            </a:r>
            <a:r>
              <a:rPr lang="en-US" sz="1300" dirty="0"/>
              <a:t> per </a:t>
            </a:r>
            <a:r>
              <a:rPr lang="en-US" sz="1300" dirty="0" err="1"/>
              <a:t>prelevare</a:t>
            </a:r>
            <a:r>
              <a:rPr lang="en-US" sz="1300" dirty="0"/>
              <a:t> </a:t>
            </a:r>
            <a:r>
              <a:rPr lang="en-US" sz="1300" dirty="0" err="1"/>
              <a:t>nuovamente</a:t>
            </a:r>
            <a:r>
              <a:rPr lang="en-US" sz="1300" dirty="0"/>
              <a:t> le </a:t>
            </a:r>
            <a:r>
              <a:rPr lang="en-US" sz="1300" dirty="0" err="1"/>
              <a:t>notizie</a:t>
            </a: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38818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E59DA7-42EB-4422-B428-7D14EFDBF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514" y="0"/>
            <a:ext cx="9905998" cy="1478570"/>
          </a:xfrm>
        </p:spPr>
        <p:txBody>
          <a:bodyPr>
            <a:normAutofit/>
          </a:bodyPr>
          <a:lstStyle/>
          <a:p>
            <a:r>
              <a:rPr lang="it-IT" dirty="0" err="1"/>
              <a:t>Search</a:t>
            </a:r>
            <a:r>
              <a:rPr lang="it-IT" dirty="0"/>
              <a:t> </a:t>
            </a:r>
            <a:r>
              <a:rPr lang="it-IT" dirty="0" err="1"/>
              <a:t>Fragment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88503E5-6925-4CC7-8F73-4D95A9C72A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183" y="2249487"/>
            <a:ext cx="1677209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AB5A346-3346-44E8-9071-DE4DB925E1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663" y="2249487"/>
            <a:ext cx="1677209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43C6B3D-202D-4D58-8511-AC57386C6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7134" y="985421"/>
            <a:ext cx="5378427" cy="5743853"/>
          </a:xfrm>
        </p:spPr>
        <p:txBody>
          <a:bodyPr>
            <a:normAutofit fontScale="85000" lnSpcReduction="10000"/>
          </a:bodyPr>
          <a:lstStyle/>
          <a:p>
            <a:r>
              <a:rPr lang="it-IT" dirty="0"/>
              <a:t>Quando si accede alla ricerca dei giochi vengono mostrate le ultime ricerche effettuate. </a:t>
            </a:r>
          </a:p>
          <a:p>
            <a:pPr lvl="1"/>
            <a:r>
              <a:rPr lang="it-IT" dirty="0"/>
              <a:t>Le ultime ricerche sono salvate in un database locale in </a:t>
            </a:r>
            <a:r>
              <a:rPr lang="it-IT" dirty="0" err="1"/>
              <a:t>SQLite</a:t>
            </a:r>
            <a:endParaRPr lang="it-IT" dirty="0"/>
          </a:p>
          <a:p>
            <a:pPr lvl="1"/>
            <a:r>
              <a:rPr lang="it-IT" dirty="0"/>
              <a:t>Possibile cancellare gli elementi delle ultime ricerche</a:t>
            </a:r>
          </a:p>
          <a:p>
            <a:r>
              <a:rPr lang="it-IT" dirty="0"/>
              <a:t>Inserendo il titolo di un gioco e premendo il tasto cerca viene mandato in esecuzione un processo asincrono che contatta gli store effettuandone la ricerca</a:t>
            </a:r>
          </a:p>
          <a:p>
            <a:pPr lvl="1"/>
            <a:r>
              <a:rPr lang="it-IT" dirty="0"/>
              <a:t>Vengono contattati solo gli store selezionati dall’utente</a:t>
            </a:r>
          </a:p>
          <a:p>
            <a:pPr lvl="1"/>
            <a:r>
              <a:rPr lang="it-IT" dirty="0"/>
              <a:t>Ottenuti i risultati vengono mostrati all’interno di una </a:t>
            </a:r>
            <a:r>
              <a:rPr lang="it-IT" dirty="0" err="1"/>
              <a:t>RecyclerView</a:t>
            </a:r>
            <a:endParaRPr lang="it-IT" dirty="0"/>
          </a:p>
          <a:p>
            <a:r>
              <a:rPr lang="it-IT" dirty="0"/>
              <a:t>Premendo il bottone per cancellare il titolo vengono mostrate le ultime ricerche </a:t>
            </a:r>
          </a:p>
        </p:txBody>
      </p:sp>
    </p:spTree>
    <p:extLst>
      <p:ext uri="{BB962C8B-B14F-4D97-AF65-F5344CB8AC3E}">
        <p14:creationId xmlns:p14="http://schemas.microsoft.com/office/powerpoint/2010/main" val="288371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4D4266-3DBE-4778-B993-B4CFDEAD7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r>
              <a:rPr lang="it-IT"/>
              <a:t>Game Result Fragment</a:t>
            </a:r>
            <a:endParaRPr lang="it-IT" dirty="0"/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E788108B-CF75-4901-87AB-1C734493E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005" y="1180132"/>
            <a:ext cx="2466765" cy="522066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28AA9E9-D97D-487F-82C5-4BAFDA0DE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1697" y="1278385"/>
            <a:ext cx="6658253" cy="512241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Una volta </a:t>
            </a:r>
            <a:r>
              <a:rPr lang="en-US" dirty="0" err="1"/>
              <a:t>selezionato</a:t>
            </a:r>
            <a:r>
              <a:rPr lang="en-US" dirty="0"/>
              <a:t> il </a:t>
            </a:r>
            <a:r>
              <a:rPr lang="en-US" dirty="0" err="1"/>
              <a:t>gioco</a:t>
            </a:r>
            <a:r>
              <a:rPr lang="en-US" dirty="0"/>
              <a:t> </a:t>
            </a:r>
            <a:r>
              <a:rPr lang="en-US" dirty="0" err="1"/>
              <a:t>interessato</a:t>
            </a:r>
            <a:r>
              <a:rPr lang="en-US" dirty="0"/>
              <a:t>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aperto</a:t>
            </a:r>
            <a:r>
              <a:rPr lang="en-US" dirty="0"/>
              <a:t> una </a:t>
            </a:r>
            <a:r>
              <a:rPr lang="en-US" dirty="0" err="1"/>
              <a:t>schermata</a:t>
            </a:r>
            <a:r>
              <a:rPr lang="en-US" dirty="0"/>
              <a:t> </a:t>
            </a:r>
            <a:r>
              <a:rPr lang="en-US" dirty="0" err="1"/>
              <a:t>contenente</a:t>
            </a:r>
            <a:r>
              <a:rPr lang="en-US" dirty="0"/>
              <a:t> le </a:t>
            </a:r>
            <a:r>
              <a:rPr lang="en-US" dirty="0" err="1"/>
              <a:t>varie</a:t>
            </a:r>
            <a:r>
              <a:rPr lang="en-US" dirty="0"/>
              <a:t> </a:t>
            </a:r>
            <a:r>
              <a:rPr lang="en-US" dirty="0" err="1"/>
              <a:t>informazioni</a:t>
            </a:r>
            <a:endParaRPr lang="en-US" dirty="0"/>
          </a:p>
          <a:p>
            <a:r>
              <a:rPr lang="en-US" dirty="0" err="1"/>
              <a:t>Tra</a:t>
            </a:r>
            <a:r>
              <a:rPr lang="en-US" dirty="0"/>
              <a:t> le </a:t>
            </a:r>
            <a:r>
              <a:rPr lang="en-US" dirty="0" err="1"/>
              <a:t>informazioni</a:t>
            </a:r>
            <a:r>
              <a:rPr lang="en-US" dirty="0"/>
              <a:t> vi </a:t>
            </a:r>
            <a:r>
              <a:rPr lang="en-US" dirty="0" err="1"/>
              <a:t>sono</a:t>
            </a:r>
            <a:endParaRPr lang="en-US" dirty="0"/>
          </a:p>
          <a:p>
            <a:pPr lvl="1"/>
            <a:r>
              <a:rPr lang="en-US" dirty="0"/>
              <a:t>Store</a:t>
            </a:r>
          </a:p>
          <a:p>
            <a:pPr lvl="1"/>
            <a:r>
              <a:rPr lang="en-US" dirty="0"/>
              <a:t>Prezzo</a:t>
            </a:r>
          </a:p>
          <a:p>
            <a:pPr lvl="1"/>
            <a:r>
              <a:rPr lang="en-US" dirty="0"/>
              <a:t>Data di </a:t>
            </a:r>
            <a:r>
              <a:rPr lang="en-US" dirty="0" err="1"/>
              <a:t>rilascio</a:t>
            </a:r>
            <a:endParaRPr lang="en-US" dirty="0"/>
          </a:p>
          <a:p>
            <a:r>
              <a:rPr lang="en-US" dirty="0"/>
              <a:t>Nella Thumbnail </a:t>
            </a:r>
            <a:r>
              <a:rPr lang="en-US" dirty="0" err="1"/>
              <a:t>vengono</a:t>
            </a:r>
            <a:r>
              <a:rPr lang="en-US" dirty="0"/>
              <a:t> </a:t>
            </a:r>
            <a:r>
              <a:rPr lang="en-US" dirty="0" err="1"/>
              <a:t>mostati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tasti</a:t>
            </a:r>
            <a:r>
              <a:rPr lang="en-US" dirty="0"/>
              <a:t> di </a:t>
            </a:r>
            <a:r>
              <a:rPr lang="en-US" dirty="0" err="1"/>
              <a:t>condivisione</a:t>
            </a:r>
            <a:r>
              <a:rPr lang="en-US" dirty="0"/>
              <a:t> e per </a:t>
            </a:r>
            <a:r>
              <a:rPr lang="en-US" dirty="0" err="1"/>
              <a:t>aggiungerlo</a:t>
            </a:r>
            <a:r>
              <a:rPr lang="en-US" dirty="0"/>
              <a:t> ai </a:t>
            </a:r>
            <a:r>
              <a:rPr lang="en-US" dirty="0" err="1"/>
              <a:t>propri</a:t>
            </a:r>
            <a:r>
              <a:rPr lang="en-US" dirty="0"/>
              <a:t> </a:t>
            </a:r>
            <a:r>
              <a:rPr lang="en-US" dirty="0" err="1"/>
              <a:t>preferiti</a:t>
            </a:r>
            <a:endParaRPr lang="en-US" dirty="0"/>
          </a:p>
          <a:p>
            <a:r>
              <a:rPr lang="en-US" dirty="0"/>
              <a:t>È </a:t>
            </a:r>
            <a:r>
              <a:rPr lang="en-US" dirty="0" err="1"/>
              <a:t>presente</a:t>
            </a:r>
            <a:r>
              <a:rPr lang="en-US" dirty="0"/>
              <a:t> un </a:t>
            </a:r>
            <a:r>
              <a:rPr lang="en-US" dirty="0" err="1"/>
              <a:t>TabLayout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permette</a:t>
            </a:r>
            <a:r>
              <a:rPr lang="en-US" dirty="0"/>
              <a:t> di </a:t>
            </a:r>
            <a:r>
              <a:rPr lang="en-US" dirty="0" err="1"/>
              <a:t>mostrare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Descrizione</a:t>
            </a:r>
            <a:r>
              <a:rPr lang="en-US" dirty="0"/>
              <a:t> del </a:t>
            </a:r>
            <a:r>
              <a:rPr lang="en-US" dirty="0" err="1"/>
              <a:t>gioco</a:t>
            </a:r>
            <a:endParaRPr lang="en-US" dirty="0"/>
          </a:p>
          <a:p>
            <a:pPr lvl="1"/>
            <a:r>
              <a:rPr lang="en-US" dirty="0"/>
              <a:t>Galleria</a:t>
            </a:r>
          </a:p>
          <a:p>
            <a:pPr lvl="1"/>
            <a:r>
              <a:rPr lang="en-US" dirty="0" err="1"/>
              <a:t>Specifiche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Commenti</a:t>
            </a:r>
            <a:endParaRPr lang="en-US" dirty="0"/>
          </a:p>
          <a:p>
            <a:r>
              <a:rPr lang="en-US" dirty="0"/>
              <a:t>PROBLEMA: Si è </a:t>
            </a:r>
            <a:r>
              <a:rPr lang="en-US" dirty="0" err="1"/>
              <a:t>provato</a:t>
            </a:r>
            <a:r>
              <a:rPr lang="en-US" dirty="0"/>
              <a:t> a </a:t>
            </a:r>
            <a:r>
              <a:rPr lang="en-US" dirty="0" err="1"/>
              <a:t>sostituire</a:t>
            </a:r>
            <a:r>
              <a:rPr lang="en-US" dirty="0"/>
              <a:t> il </a:t>
            </a:r>
            <a:r>
              <a:rPr lang="en-US" dirty="0" err="1"/>
              <a:t>TabLayout</a:t>
            </a:r>
            <a:r>
              <a:rPr lang="en-US" dirty="0"/>
              <a:t> con un ViewPager2 ma, a causa di un bug </a:t>
            </a:r>
            <a:r>
              <a:rPr lang="en-US" dirty="0" err="1"/>
              <a:t>già</a:t>
            </a:r>
            <a:r>
              <a:rPr lang="en-US" dirty="0"/>
              <a:t> </a:t>
            </a:r>
            <a:r>
              <a:rPr lang="en-US" dirty="0" err="1"/>
              <a:t>conosciuto</a:t>
            </a:r>
            <a:r>
              <a:rPr lang="en-US" dirty="0"/>
              <a:t>, non è possible </a:t>
            </a:r>
            <a:r>
              <a:rPr lang="en-US" dirty="0" err="1"/>
              <a:t>utilizzare</a:t>
            </a:r>
            <a:r>
              <a:rPr lang="en-US" dirty="0"/>
              <a:t> una </a:t>
            </a:r>
            <a:r>
              <a:rPr lang="en-US" dirty="0" err="1"/>
              <a:t>scrollView</a:t>
            </a:r>
            <a:r>
              <a:rPr lang="en-US" dirty="0"/>
              <a:t> e </a:t>
            </a:r>
            <a:r>
              <a:rPr lang="en-US" dirty="0" err="1"/>
              <a:t>quindi</a:t>
            </a:r>
            <a:r>
              <a:rPr lang="en-US" dirty="0"/>
              <a:t> </a:t>
            </a:r>
            <a:r>
              <a:rPr lang="en-US" dirty="0" err="1"/>
              <a:t>sarebbe</a:t>
            </a:r>
            <a:r>
              <a:rPr lang="en-US" dirty="0"/>
              <a:t> possible </a:t>
            </a:r>
            <a:r>
              <a:rPr lang="en-US" dirty="0" err="1"/>
              <a:t>mostrare</a:t>
            </a:r>
            <a:r>
              <a:rPr lang="en-US" dirty="0"/>
              <a:t> solo una </a:t>
            </a:r>
            <a:r>
              <a:rPr lang="en-US" dirty="0" err="1"/>
              <a:t>parte</a:t>
            </a:r>
            <a:r>
              <a:rPr lang="en-US" dirty="0"/>
              <a:t> di </a:t>
            </a:r>
            <a:r>
              <a:rPr lang="en-US" dirty="0" err="1"/>
              <a:t>queste</a:t>
            </a:r>
            <a:r>
              <a:rPr lang="en-US" dirty="0"/>
              <a:t> </a:t>
            </a:r>
            <a:r>
              <a:rPr lang="en-US" dirty="0" err="1"/>
              <a:t>informazioni</a:t>
            </a:r>
            <a:r>
              <a:rPr lang="en-US" dirty="0"/>
              <a:t>. </a:t>
            </a:r>
            <a:r>
              <a:rPr lang="en-US" dirty="0" err="1"/>
              <a:t>Questo</a:t>
            </a:r>
            <a:r>
              <a:rPr lang="en-US" dirty="0"/>
              <a:t> ha </a:t>
            </a:r>
            <a:r>
              <a:rPr lang="en-US" dirty="0" err="1"/>
              <a:t>portato</a:t>
            </a:r>
            <a:r>
              <a:rPr lang="en-US" dirty="0"/>
              <a:t> </a:t>
            </a:r>
            <a:r>
              <a:rPr lang="en-US" dirty="0" err="1"/>
              <a:t>all’uso</a:t>
            </a:r>
            <a:r>
              <a:rPr lang="en-US" dirty="0"/>
              <a:t> del solo </a:t>
            </a:r>
            <a:r>
              <a:rPr lang="en-US" dirty="0" err="1"/>
              <a:t>TabLayout</a:t>
            </a:r>
            <a:r>
              <a:rPr lang="en-US" dirty="0"/>
              <a:t> accompagnato da un </a:t>
            </a:r>
            <a:r>
              <a:rPr lang="en-US" dirty="0" err="1"/>
              <a:t>FrameLayout</a:t>
            </a:r>
            <a:r>
              <a:rPr lang="en-US" dirty="0"/>
              <a:t> il cui </a:t>
            </a:r>
            <a:r>
              <a:rPr lang="en-US" dirty="0" err="1"/>
              <a:t>contenuto</a:t>
            </a:r>
            <a:r>
              <a:rPr lang="en-US" dirty="0"/>
              <a:t> varia in base al Tab </a:t>
            </a:r>
            <a:r>
              <a:rPr lang="en-US" dirty="0" err="1"/>
              <a:t>selezionato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040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7896A1C-1EBE-4FA2-841D-F46C6B60B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984" y="2249487"/>
            <a:ext cx="3193450" cy="16925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B3AAF9E7-BDF4-41D9-8C6E-6CBA58D11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it-IT" dirty="0"/>
              <a:t>Condivisione e preferiti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CF51A30-0D0E-4302-82B5-B1C7A28046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669" y="4211452"/>
            <a:ext cx="2752079" cy="16925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86406DD-D05F-4097-A08C-274FE3F1F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012832" cy="3541714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it-IT" dirty="0"/>
              <a:t>I bottoni sono utilizzati, rispettivamente, per salvare nei propri preferiti un gioco, oppure per condividerlo con qualcuno.</a:t>
            </a:r>
          </a:p>
          <a:p>
            <a:pPr>
              <a:lnSpc>
                <a:spcPct val="110000"/>
              </a:lnSpc>
            </a:pPr>
            <a:r>
              <a:rPr lang="it-IT" dirty="0"/>
              <a:t>Il bottone dei preferiti cambia colore dipendentemente se il gioco è già presente nel Database o meno. Per questa ragione durante l’apertura di un gioco viene interrogato il Database</a:t>
            </a:r>
          </a:p>
          <a:p>
            <a:pPr>
              <a:lnSpc>
                <a:spcPct val="110000"/>
              </a:lnSpc>
            </a:pPr>
            <a:r>
              <a:rPr lang="it-IT" dirty="0"/>
              <a:t>Premendo il tasto condividi inizia una routine in cui viene inviata la </a:t>
            </a:r>
            <a:r>
              <a:rPr lang="it-IT" dirty="0" err="1"/>
              <a:t>Thumbnail</a:t>
            </a:r>
            <a:r>
              <a:rPr lang="it-IT" dirty="0"/>
              <a:t> del gioco ed il titolo</a:t>
            </a:r>
          </a:p>
          <a:p>
            <a:pPr>
              <a:lnSpc>
                <a:spcPct val="110000"/>
              </a:lnSpc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85344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CFEC4A-831E-47FE-9D36-C784F1F1A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8681" y="201416"/>
            <a:ext cx="8874637" cy="1478570"/>
          </a:xfrm>
        </p:spPr>
        <p:txBody>
          <a:bodyPr>
            <a:normAutofit/>
          </a:bodyPr>
          <a:lstStyle/>
          <a:p>
            <a:pPr algn="ctr"/>
            <a:r>
              <a:rPr lang="it-IT" sz="6000" dirty="0"/>
              <a:t>idea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654D36-D521-4A3B-B0ED-FA6F081B6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8681" y="1960223"/>
            <a:ext cx="8874637" cy="4486298"/>
          </a:xfrm>
        </p:spPr>
        <p:txBody>
          <a:bodyPr>
            <a:normAutofit/>
          </a:bodyPr>
          <a:lstStyle/>
          <a:p>
            <a:r>
              <a:rPr lang="it-IT" dirty="0"/>
              <a:t>Game Point è un’applicazione nata per poter cercare i giochi sui vari store ed ottenere delle notizie riguardante il mondo del gaming. </a:t>
            </a:r>
          </a:p>
          <a:p>
            <a:r>
              <a:rPr lang="it-IT" dirty="0"/>
              <a:t>Questa applicazione nasce per aiutare tutti i gamer, pro o in erba, a trovare le informazioni sui loro giochi preferiti e tutte le news del settore</a:t>
            </a:r>
          </a:p>
          <a:p>
            <a:r>
              <a:rPr lang="it-IT" dirty="0"/>
              <a:t>Per poter usare l’applicazione l’utente deve essere registrato</a:t>
            </a:r>
          </a:p>
          <a:p>
            <a:r>
              <a:rPr lang="it-IT" dirty="0"/>
              <a:t>Le lingue supportate dall’applicazione sono: Italiano ed Inglese (Default)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13279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F80141-4801-45B8-89F1-4514CF2E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21368"/>
            <a:ext cx="9905998" cy="1478570"/>
          </a:xfrm>
        </p:spPr>
        <p:txBody>
          <a:bodyPr>
            <a:normAutofit/>
          </a:bodyPr>
          <a:lstStyle/>
          <a:p>
            <a:r>
              <a:rPr lang="it-IT" dirty="0"/>
              <a:t>Descrizione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EB515A1-1333-4E39-B1B6-4C7E56B3D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183" y="2249487"/>
            <a:ext cx="1677209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7306BBA-B355-4D61-BEFF-3230968120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256" y="2249487"/>
            <a:ext cx="1496024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EF1C92C1-1557-4B4A-8F70-F8D3FF69BC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050" y="4092309"/>
            <a:ext cx="1832436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D547B7-D5D3-4B3E-88E1-DCDA47DE8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3750" y="997735"/>
            <a:ext cx="5584055" cy="5651640"/>
          </a:xfrm>
        </p:spPr>
        <p:txBody>
          <a:bodyPr>
            <a:normAutofit fontScale="92500" lnSpcReduction="20000"/>
          </a:bodyPr>
          <a:lstStyle/>
          <a:p>
            <a:r>
              <a:rPr lang="it-IT" dirty="0"/>
              <a:t>In questa schermata viene inserita una descrizione del gioco in formato HTML. </a:t>
            </a:r>
          </a:p>
          <a:p>
            <a:r>
              <a:rPr lang="it-IT" dirty="0"/>
              <a:t>Nel documento possono essere presenti tag </a:t>
            </a:r>
            <a:r>
              <a:rPr lang="it-IT" dirty="0" err="1"/>
              <a:t>img</a:t>
            </a:r>
            <a:r>
              <a:rPr lang="it-IT" dirty="0"/>
              <a:t>, i quali invece di essere rimossi vengono gestiti attraverso una classe che implementa </a:t>
            </a:r>
            <a:r>
              <a:rPr lang="it-IT" dirty="0" err="1"/>
              <a:t>Html.ImageGetter</a:t>
            </a:r>
            <a:r>
              <a:rPr lang="it-IT" dirty="0"/>
              <a:t> così da poterle mostrare</a:t>
            </a:r>
          </a:p>
          <a:p>
            <a:r>
              <a:rPr lang="it-IT" dirty="0"/>
              <a:t>Se presente, viene abilitato anche il layout contenente un trailer del gioco. Sono supportati:</a:t>
            </a:r>
          </a:p>
          <a:p>
            <a:pPr lvl="1"/>
            <a:r>
              <a:rPr lang="it-IT" dirty="0"/>
              <a:t>File MP4 o URL di file MP4 che vengono gestiti con un </a:t>
            </a:r>
            <a:r>
              <a:rPr lang="it-IT" dirty="0" err="1"/>
              <a:t>VideoView</a:t>
            </a:r>
            <a:r>
              <a:rPr lang="it-IT" dirty="0"/>
              <a:t> ed un </a:t>
            </a:r>
            <a:r>
              <a:rPr lang="it-IT" dirty="0" err="1"/>
              <a:t>MediaController</a:t>
            </a:r>
            <a:endParaRPr lang="it-IT" dirty="0"/>
          </a:p>
          <a:p>
            <a:pPr lvl="1"/>
            <a:r>
              <a:rPr lang="it-IT" dirty="0"/>
              <a:t>Video di </a:t>
            </a:r>
            <a:r>
              <a:rPr lang="it-IT" dirty="0" err="1"/>
              <a:t>youtube</a:t>
            </a:r>
            <a:r>
              <a:rPr lang="it-IT" dirty="0"/>
              <a:t>. Per utilizzare questo tipo di video viene creata un </a:t>
            </a:r>
            <a:r>
              <a:rPr lang="it-IT" dirty="0" err="1"/>
              <a:t>document</a:t>
            </a:r>
            <a:r>
              <a:rPr lang="it-IT" dirty="0"/>
              <a:t> HTML contenente un </a:t>
            </a:r>
            <a:r>
              <a:rPr lang="it-IT" dirty="0" err="1"/>
              <a:t>Iframe</a:t>
            </a:r>
            <a:r>
              <a:rPr lang="it-IT" dirty="0"/>
              <a:t> con l’URL di un video di </a:t>
            </a:r>
            <a:r>
              <a:rPr lang="it-IT" dirty="0" err="1"/>
              <a:t>youtube</a:t>
            </a:r>
            <a:r>
              <a:rPr lang="it-IT" dirty="0"/>
              <a:t> </a:t>
            </a:r>
            <a:r>
              <a:rPr lang="it-IT" dirty="0" err="1"/>
              <a:t>embed</a:t>
            </a:r>
            <a:r>
              <a:rPr lang="it-IT" dirty="0"/>
              <a:t>. Questo documento viene inserito all’interno di un </a:t>
            </a:r>
            <a:r>
              <a:rPr lang="it-IT" dirty="0" err="1"/>
              <a:t>WebView</a:t>
            </a:r>
            <a:r>
              <a:rPr lang="it-IT" dirty="0"/>
              <a:t>.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89221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2830BC-D6FF-4D29-B8A8-FB5241F72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it-IT" dirty="0"/>
              <a:t>Galleria</a:t>
            </a:r>
          </a:p>
        </p:txBody>
      </p:sp>
      <p:pic>
        <p:nvPicPr>
          <p:cNvPr id="5" name="Segnaposto contenuto 4" descr="Immagine che contiene testo, elettronico, schermo, screenshot&#10;&#10;Descrizione generata automaticamente">
            <a:extLst>
              <a:ext uri="{FF2B5EF4-FFF2-40B4-BE49-F238E27FC236}">
                <a16:creationId xmlns:a16="http://schemas.microsoft.com/office/drawing/2014/main" id="{112583BF-839D-4505-9E85-54F94B90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575" y="2249487"/>
            <a:ext cx="2014426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Immagine 6" descr="Immagine che contiene testo, schermo, screenshot&#10;&#10;Descrizione generata automaticamente">
            <a:extLst>
              <a:ext uri="{FF2B5EF4-FFF2-40B4-BE49-F238E27FC236}">
                <a16:creationId xmlns:a16="http://schemas.microsoft.com/office/drawing/2014/main" id="{CAA4F7CF-E644-4623-8A7D-B4C361EEA2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891" y="2413811"/>
            <a:ext cx="2262754" cy="322100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64C3553-955F-4A05-9CFE-3FAF9AAD3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1066800"/>
            <a:ext cx="5000162" cy="5572125"/>
          </a:xfrm>
        </p:spPr>
        <p:txBody>
          <a:bodyPr>
            <a:normAutofit fontScale="92500" lnSpcReduction="20000"/>
          </a:bodyPr>
          <a:lstStyle/>
          <a:p>
            <a:r>
              <a:rPr lang="it-IT" dirty="0"/>
              <a:t>La galleria è formato da un </a:t>
            </a:r>
            <a:r>
              <a:rPr lang="it-IT" dirty="0" err="1"/>
              <a:t>RecyclerView</a:t>
            </a:r>
            <a:r>
              <a:rPr lang="it-IT" dirty="0"/>
              <a:t> che mostra gli </a:t>
            </a:r>
            <a:r>
              <a:rPr lang="it-IT" dirty="0" err="1"/>
              <a:t>screenshot</a:t>
            </a:r>
            <a:r>
              <a:rPr lang="it-IT" dirty="0"/>
              <a:t> del gioco. </a:t>
            </a:r>
          </a:p>
          <a:p>
            <a:pPr lvl="1"/>
            <a:r>
              <a:rPr lang="it-IT" dirty="0"/>
              <a:t>Nel caso in cui non vi sono </a:t>
            </a:r>
            <a:r>
              <a:rPr lang="it-IT" dirty="0" err="1"/>
              <a:t>screenshot</a:t>
            </a:r>
            <a:r>
              <a:rPr lang="it-IT" dirty="0"/>
              <a:t> da mostrare allora viene impostata un immagine di default, che cambia dipendentemente dallo store in questione.</a:t>
            </a:r>
          </a:p>
          <a:p>
            <a:r>
              <a:rPr lang="it-IT" dirty="0"/>
              <a:t>Ogni immagine possiede un </a:t>
            </a:r>
            <a:r>
              <a:rPr lang="it-IT" dirty="0" err="1"/>
              <a:t>ClickListener</a:t>
            </a:r>
            <a:r>
              <a:rPr lang="it-IT" dirty="0"/>
              <a:t> il quale apre una finestra di dialogo che contiene un ViewPager2</a:t>
            </a:r>
          </a:p>
          <a:p>
            <a:r>
              <a:rPr lang="it-IT" dirty="0"/>
              <a:t>Il ViewPager2 viene utilizzato per mostrare in sequenza le immagini a partire da quella cliccata</a:t>
            </a:r>
          </a:p>
          <a:p>
            <a:pPr lvl="1"/>
            <a:r>
              <a:rPr lang="it-IT" dirty="0"/>
              <a:t>È presente un indicatore che indica l’immagine che si sta visualizzando rispetto a quelle presenti nella galleria</a:t>
            </a:r>
          </a:p>
        </p:txBody>
      </p:sp>
    </p:spTree>
    <p:extLst>
      <p:ext uri="{BB962C8B-B14F-4D97-AF65-F5344CB8AC3E}">
        <p14:creationId xmlns:p14="http://schemas.microsoft.com/office/powerpoint/2010/main" val="21832107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87C9AB-C140-4856-96CE-8782F8A5F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19578"/>
            <a:ext cx="9905998" cy="1478570"/>
          </a:xfrm>
        </p:spPr>
        <p:txBody>
          <a:bodyPr>
            <a:normAutofit/>
          </a:bodyPr>
          <a:lstStyle/>
          <a:p>
            <a:r>
              <a:rPr lang="it-IT" dirty="0"/>
              <a:t>Specifiche</a:t>
            </a:r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BC1FBAF6-0CE5-447E-ADFB-317F32659C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274" y="2249487"/>
            <a:ext cx="985027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AFBAA31C-F919-4048-89D8-33968673D5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160" y="2249487"/>
            <a:ext cx="1606216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9E1756A-4B80-461B-920C-9BC81837B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1608" y="2057908"/>
            <a:ext cx="5690586" cy="3932808"/>
          </a:xfrm>
        </p:spPr>
        <p:txBody>
          <a:bodyPr>
            <a:normAutofit fontScale="92500"/>
          </a:bodyPr>
          <a:lstStyle/>
          <a:p>
            <a:r>
              <a:rPr lang="it-IT" dirty="0"/>
              <a:t>Nella sezione Specifiche vengono mostrate le specifiche/console richieste</a:t>
            </a:r>
          </a:p>
          <a:p>
            <a:r>
              <a:rPr lang="it-IT" dirty="0"/>
              <a:t>Per ogni Store le informazioni riportate sono differenti</a:t>
            </a:r>
          </a:p>
          <a:p>
            <a:r>
              <a:rPr lang="it-IT" dirty="0"/>
              <a:t>Tra gli elementi comuni troviamo le Categorie e le lingue in cui il gioco è disponibile</a:t>
            </a:r>
          </a:p>
          <a:p>
            <a:r>
              <a:rPr lang="it-IT" dirty="0"/>
              <a:t>Quando possibile viene mostrato anche il </a:t>
            </a:r>
            <a:r>
              <a:rPr lang="it-IT" dirty="0" err="1"/>
              <a:t>Pegi</a:t>
            </a:r>
            <a:r>
              <a:rPr lang="it-IT" dirty="0"/>
              <a:t> assegnato al gioco</a:t>
            </a:r>
          </a:p>
        </p:txBody>
      </p:sp>
    </p:spTree>
    <p:extLst>
      <p:ext uri="{BB962C8B-B14F-4D97-AF65-F5344CB8AC3E}">
        <p14:creationId xmlns:p14="http://schemas.microsoft.com/office/powerpoint/2010/main" val="1276454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B142DAE-17FA-473A-B5F4-029EFEC0D4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84" y="2249487"/>
            <a:ext cx="2507450" cy="16925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401B0FE-0E62-4286-8921-694B9474A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>
            <a:normAutofit/>
          </a:bodyPr>
          <a:lstStyle/>
          <a:p>
            <a:r>
              <a:rPr lang="it-IT" dirty="0"/>
              <a:t>Commenti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735B543-82E5-4185-9A53-6E60D4A944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485" y="4098672"/>
            <a:ext cx="1654447" cy="16925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133C9FEF-29DF-4D9D-930A-6B3841764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0676" y="887767"/>
            <a:ext cx="6306735" cy="5592932"/>
          </a:xfrm>
        </p:spPr>
        <p:txBody>
          <a:bodyPr>
            <a:normAutofit fontScale="85000" lnSpcReduction="10000"/>
          </a:bodyPr>
          <a:lstStyle/>
          <a:p>
            <a:r>
              <a:rPr lang="it-IT" dirty="0"/>
              <a:t>Nella sezione commenti vengono mostrati i commenti lasciati dagli altri utenti, qualora ve ne siano. </a:t>
            </a:r>
          </a:p>
          <a:p>
            <a:r>
              <a:rPr lang="it-IT" dirty="0"/>
              <a:t>I commenti sono salvati all’interno di </a:t>
            </a:r>
            <a:r>
              <a:rPr lang="it-IT" dirty="0" err="1"/>
              <a:t>Firebase</a:t>
            </a:r>
            <a:r>
              <a:rPr lang="it-IT" dirty="0"/>
              <a:t> attraverso una collezione di documenti contenente l’autore, il rating, la data ed il commento vero e proprio</a:t>
            </a:r>
          </a:p>
          <a:p>
            <a:r>
              <a:rPr lang="it-IT" dirty="0"/>
              <a:t>Per aggiungere un commento è presente un </a:t>
            </a:r>
            <a:r>
              <a:rPr lang="it-IT" dirty="0" err="1"/>
              <a:t>FloatingButton</a:t>
            </a:r>
            <a:r>
              <a:rPr lang="it-IT" dirty="0"/>
              <a:t>, il quale se cliccato apre un apposita finestra di dialogo</a:t>
            </a:r>
          </a:p>
          <a:p>
            <a:r>
              <a:rPr lang="it-IT" dirty="0"/>
              <a:t>Nella finestra di dialogo è possibile inserire il rating ed il commento sul gioco. Il bottone di conferma viene abilitato solo quando sia il rating che il commento sono presenti.</a:t>
            </a:r>
          </a:p>
          <a:p>
            <a:r>
              <a:rPr lang="it-IT" dirty="0"/>
              <a:t>Aggiunto il commento questo viene direttamente caricato su </a:t>
            </a:r>
            <a:r>
              <a:rPr lang="it-IT" dirty="0" err="1"/>
              <a:t>Firebase</a:t>
            </a:r>
            <a:r>
              <a:rPr lang="it-IT" dirty="0"/>
              <a:t> e successivamente mostrato nella schermata </a:t>
            </a:r>
          </a:p>
        </p:txBody>
      </p:sp>
    </p:spTree>
    <p:extLst>
      <p:ext uri="{BB962C8B-B14F-4D97-AF65-F5344CB8AC3E}">
        <p14:creationId xmlns:p14="http://schemas.microsoft.com/office/powerpoint/2010/main" val="21220596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DCE221-B3B5-4F57-8D0A-43B763BA0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r>
              <a:rPr lang="it-IT"/>
              <a:t>Profile Fragment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595A63A2-96EE-4A56-A286-6F507BE7F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26" y="2249487"/>
            <a:ext cx="798724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7A13576C-3296-4A96-8D01-60311A3067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264" y="2249487"/>
            <a:ext cx="1234008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94F4153-82E3-476F-B5E8-8CF55A15C4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653" y="4100778"/>
            <a:ext cx="1276269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502C8B9-10F9-4181-AD0C-FC48775240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864" y="4092309"/>
            <a:ext cx="1788807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E1FC314-716E-4EED-92A4-902472B6D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241" y="1056442"/>
            <a:ext cx="5726097" cy="541537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it-IT" sz="2200" dirty="0"/>
              <a:t>La vista del Profilo contiene le informazioni basilari dell’utente e delle azioni sull’account o sugli shop disponibili.</a:t>
            </a:r>
          </a:p>
          <a:p>
            <a:pPr>
              <a:lnSpc>
                <a:spcPct val="110000"/>
              </a:lnSpc>
            </a:pPr>
            <a:r>
              <a:rPr lang="it-IT" sz="2200" dirty="0"/>
              <a:t>In alto troviamo l’immagine del profilo dell’utente. Di default tutti gli utenti possiedono la stessa immagine, ma può essere cambiata utilizzando l’apposito bottone.</a:t>
            </a:r>
          </a:p>
          <a:p>
            <a:pPr>
              <a:lnSpc>
                <a:spcPct val="110000"/>
              </a:lnSpc>
            </a:pPr>
            <a:r>
              <a:rPr lang="it-IT" sz="2200" dirty="0"/>
              <a:t>Le azioni presenti in questo </a:t>
            </a:r>
            <a:r>
              <a:rPr lang="it-IT" sz="2200" dirty="0" err="1"/>
              <a:t>Fragment</a:t>
            </a:r>
            <a:r>
              <a:rPr lang="it-IT" sz="2200" dirty="0"/>
              <a:t> sono:</a:t>
            </a:r>
          </a:p>
          <a:p>
            <a:pPr lvl="1">
              <a:lnSpc>
                <a:spcPct val="110000"/>
              </a:lnSpc>
            </a:pPr>
            <a:r>
              <a:rPr lang="it-IT" sz="1800" dirty="0"/>
              <a:t>Selezione degli shop che si vogliono andare ad interrogare durante la ricerca. Questo è stato realizzato utilizzando le root </a:t>
            </a:r>
            <a:r>
              <a:rPr lang="it-IT" sz="1800" dirty="0" err="1"/>
              <a:t>preferences</a:t>
            </a:r>
            <a:endParaRPr lang="it-IT" sz="1800" dirty="0"/>
          </a:p>
          <a:p>
            <a:pPr lvl="1">
              <a:lnSpc>
                <a:spcPct val="110000"/>
              </a:lnSpc>
            </a:pPr>
            <a:r>
              <a:rPr lang="it-IT" sz="1800" dirty="0"/>
              <a:t>Cambio della vecchia password. Una volta inserite le informazione richieste sarà direttamente </a:t>
            </a:r>
            <a:r>
              <a:rPr lang="it-IT" sz="1800" dirty="0" err="1"/>
              <a:t>Firebase</a:t>
            </a:r>
            <a:r>
              <a:rPr lang="it-IT" sz="1800" dirty="0"/>
              <a:t> a gestire il tutto</a:t>
            </a:r>
          </a:p>
          <a:p>
            <a:pPr lvl="1">
              <a:lnSpc>
                <a:spcPct val="110000"/>
              </a:lnSpc>
            </a:pPr>
            <a:r>
              <a:rPr lang="it-IT" sz="1800" dirty="0"/>
              <a:t>Cambio del Nickname. Questo perché di default il nome che viene mostrato è la combinazione tra nome e cognome dell’utente. Una volta inserito il nuovo nome sarà direttamente </a:t>
            </a:r>
            <a:r>
              <a:rPr lang="it-IT" sz="1800" dirty="0" err="1"/>
              <a:t>Firebase</a:t>
            </a:r>
            <a:r>
              <a:rPr lang="it-IT" sz="1800" dirty="0"/>
              <a:t> a modificare le informazioni</a:t>
            </a:r>
          </a:p>
          <a:p>
            <a:pPr marL="0" indent="0">
              <a:lnSpc>
                <a:spcPct val="110000"/>
              </a:lnSpc>
              <a:buNone/>
            </a:pPr>
            <a:endParaRPr lang="it-IT" sz="2200" dirty="0"/>
          </a:p>
          <a:p>
            <a:pPr>
              <a:lnSpc>
                <a:spcPct val="110000"/>
              </a:lnSpc>
            </a:pPr>
            <a:endParaRPr lang="it-IT" sz="2200" dirty="0"/>
          </a:p>
        </p:txBody>
      </p:sp>
    </p:spTree>
    <p:extLst>
      <p:ext uri="{BB962C8B-B14F-4D97-AF65-F5344CB8AC3E}">
        <p14:creationId xmlns:p14="http://schemas.microsoft.com/office/powerpoint/2010/main" val="7646776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00788AA8-98F8-47DD-97C4-6A7E4BA22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366" y="1974279"/>
            <a:ext cx="3318684" cy="16925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7BB4395-C087-4E9D-9C3A-08DD38602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55637"/>
            <a:ext cx="9905998" cy="1478570"/>
          </a:xfrm>
        </p:spPr>
        <p:txBody>
          <a:bodyPr>
            <a:normAutofit/>
          </a:bodyPr>
          <a:lstStyle/>
          <a:p>
            <a:r>
              <a:rPr lang="it-IT" dirty="0"/>
              <a:t>Cambio immagine del profilo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6E6EF50-82BC-46D8-A220-E345EC9257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521" y="4902059"/>
            <a:ext cx="3022373" cy="16925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EFDAC2C-4E71-45B6-AEE8-B020ECDDC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2831" y="1296139"/>
            <a:ext cx="5726096" cy="5506223"/>
          </a:xfrm>
        </p:spPr>
        <p:txBody>
          <a:bodyPr>
            <a:normAutofit fontScale="92500" lnSpcReduction="10000"/>
          </a:bodyPr>
          <a:lstStyle/>
          <a:p>
            <a:r>
              <a:rPr lang="it-IT" dirty="0"/>
              <a:t>Ogni utente può personalizzarsi la propria immagine di profilo.</a:t>
            </a:r>
          </a:p>
          <a:p>
            <a:r>
              <a:rPr lang="it-IT" dirty="0"/>
              <a:t>Di default tutti gli utenti possiedono come immagine di profilo Goku</a:t>
            </a:r>
          </a:p>
          <a:p>
            <a:r>
              <a:rPr lang="it-IT" dirty="0"/>
              <a:t>Una volta cliccato l’apposito bottone viene avviato un </a:t>
            </a:r>
            <a:r>
              <a:rPr lang="it-IT" dirty="0" err="1"/>
              <a:t>intent</a:t>
            </a:r>
            <a:r>
              <a:rPr lang="it-IT" dirty="0"/>
              <a:t> che permette di selezione un’immagine dalla propria galleria</a:t>
            </a:r>
          </a:p>
          <a:p>
            <a:r>
              <a:rPr lang="it-IT" dirty="0"/>
              <a:t>Una volta selezionata l’immagine, questa viene caricata su </a:t>
            </a:r>
            <a:r>
              <a:rPr lang="it-IT" dirty="0" err="1"/>
              <a:t>Firestore</a:t>
            </a:r>
            <a:r>
              <a:rPr lang="it-IT" dirty="0"/>
              <a:t> dentro ad una cartella con nome l’identificatore univoco dell’utente.</a:t>
            </a:r>
          </a:p>
          <a:p>
            <a:r>
              <a:rPr lang="it-IT" dirty="0"/>
              <a:t>L’immagine di profilo aggiornata sarà visibile a tutti gli utenti nella sezione commenti, qualora l’utente ne avesse lasciati</a:t>
            </a:r>
          </a:p>
        </p:txBody>
      </p:sp>
      <p:sp>
        <p:nvSpPr>
          <p:cNvPr id="8" name="Freccia in giù 7">
            <a:extLst>
              <a:ext uri="{FF2B5EF4-FFF2-40B4-BE49-F238E27FC236}">
                <a16:creationId xmlns:a16="http://schemas.microsoft.com/office/drawing/2014/main" id="{21992EE1-C0E0-4EAF-96A0-21BEA758A1D6}"/>
              </a:ext>
            </a:extLst>
          </p:cNvPr>
          <p:cNvSpPr/>
          <p:nvPr/>
        </p:nvSpPr>
        <p:spPr>
          <a:xfrm>
            <a:off x="2441359" y="3819314"/>
            <a:ext cx="790112" cy="983505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93184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14CD950-F8A5-4B04-80C1-FA96AB151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Possibili Aggiornamenti Futuri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B0BC29-7907-4538-B182-F037AEECF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Aggiunta di una </a:t>
            </a:r>
            <a:r>
              <a:rPr lang="it-IT" dirty="0" err="1"/>
              <a:t>friendList</a:t>
            </a:r>
            <a:r>
              <a:rPr lang="it-IT" dirty="0"/>
              <a:t> e della possibilità di vedere i preferiti degli amici</a:t>
            </a:r>
          </a:p>
          <a:p>
            <a:r>
              <a:rPr lang="it-IT" dirty="0"/>
              <a:t>Aggiunta di ulteriori shop da poter consultare</a:t>
            </a:r>
          </a:p>
          <a:p>
            <a:r>
              <a:rPr lang="it-IT" dirty="0"/>
              <a:t>Possibilità di modificare e/o eliminare i </a:t>
            </a:r>
            <a:r>
              <a:rPr lang="it-IT"/>
              <a:t>propri commenti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71280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222B60-B7FE-438F-866A-1717C2896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40079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it-IT" sz="6000" dirty="0"/>
              <a:t>Ottenere le informazioni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7D3A29-02C4-402D-A152-8650C47A5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676207"/>
            <a:ext cx="9905999" cy="3541714"/>
          </a:xfrm>
        </p:spPr>
        <p:txBody>
          <a:bodyPr/>
          <a:lstStyle/>
          <a:p>
            <a:r>
              <a:rPr lang="it-IT" dirty="0"/>
              <a:t>Per ottenere le informazioni sui vari giochi è necessario contattare i vari store.</a:t>
            </a:r>
          </a:p>
          <a:p>
            <a:pPr lvl="1"/>
            <a:r>
              <a:rPr lang="it-IT" dirty="0"/>
              <a:t>Ogni store deve essere contattato in maniera differente </a:t>
            </a:r>
          </a:p>
          <a:p>
            <a:pPr lvl="1"/>
            <a:r>
              <a:rPr lang="it-IT" dirty="0"/>
              <a:t>Le informazioni che vengono ricevute devono essere nella lingua corretta</a:t>
            </a:r>
          </a:p>
          <a:p>
            <a:pPr lvl="1"/>
            <a:r>
              <a:rPr lang="it-IT" dirty="0"/>
              <a:t>La ricerca per titolo e la cattura delle informazioni del singolo gioco devono essere gestiti in maniera differente ed in maniera asincrona</a:t>
            </a:r>
          </a:p>
        </p:txBody>
      </p:sp>
    </p:spTree>
    <p:extLst>
      <p:ext uri="{BB962C8B-B14F-4D97-AF65-F5344CB8AC3E}">
        <p14:creationId xmlns:p14="http://schemas.microsoft.com/office/powerpoint/2010/main" val="867227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33783E7-264D-4C82-9348-2F67FC2290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" r="1369" b="-1"/>
          <a:stretch/>
        </p:blipFill>
        <p:spPr>
          <a:xfrm>
            <a:off x="527549" y="923606"/>
            <a:ext cx="4507030" cy="457803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5995E3E-AE77-4331-BCC2-18DB014C2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594360"/>
            <a:ext cx="6012832" cy="566928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it-IT" sz="2000" dirty="0"/>
              <a:t>Per ottenere le informazioni di un gioco da </a:t>
            </a:r>
            <a:r>
              <a:rPr lang="it-IT" sz="2000" dirty="0" err="1"/>
              <a:t>Steam</a:t>
            </a:r>
            <a:r>
              <a:rPr lang="it-IT" sz="2000" dirty="0"/>
              <a:t> è necessario utilizzare il servizio </a:t>
            </a:r>
            <a:r>
              <a:rPr lang="it-IT" sz="2000" dirty="0" err="1"/>
              <a:t>Rest</a:t>
            </a:r>
            <a:r>
              <a:rPr lang="it-IT" sz="2000" dirty="0"/>
              <a:t> API fornito dallo store stesso inserendo </a:t>
            </a:r>
            <a:r>
              <a:rPr lang="it-IT" sz="2000" b="1" dirty="0"/>
              <a:t>l’identificatore univoco </a:t>
            </a:r>
            <a:r>
              <a:rPr lang="it-IT" sz="2000" dirty="0"/>
              <a:t>del gioco.</a:t>
            </a:r>
          </a:p>
          <a:p>
            <a:pPr>
              <a:lnSpc>
                <a:spcPct val="110000"/>
              </a:lnSpc>
            </a:pPr>
            <a:r>
              <a:rPr lang="it-IT" sz="2000" b="1" dirty="0"/>
              <a:t>PROBLEMA</a:t>
            </a:r>
            <a:r>
              <a:rPr lang="it-IT" sz="2000" dirty="0"/>
              <a:t>: </a:t>
            </a:r>
            <a:r>
              <a:rPr lang="it-IT" sz="2000" dirty="0" err="1"/>
              <a:t>Steam</a:t>
            </a:r>
            <a:r>
              <a:rPr lang="it-IT" sz="2000" dirty="0"/>
              <a:t> non prevede un metodo per la ricerca per titolo dei giochi in modo da ottenere l’identificatore. L’unico modo per averli è quello scaricare il suo intero Database che prevede 15000 righe con colonne Titolo e identificatore. Questo viene passato attraverso JSON ed la conversione in </a:t>
            </a:r>
            <a:r>
              <a:rPr lang="it-IT" sz="2000" dirty="0" err="1"/>
              <a:t>SQLite</a:t>
            </a:r>
            <a:r>
              <a:rPr lang="it-IT" sz="2000" dirty="0"/>
              <a:t> richiede circa</a:t>
            </a:r>
            <a:r>
              <a:rPr lang="it-IT" sz="2000" b="1" dirty="0"/>
              <a:t> 8min</a:t>
            </a:r>
            <a:r>
              <a:rPr lang="it-IT" sz="2000" dirty="0"/>
              <a:t>. Inoltre, il database è in continuo aggiornamento.</a:t>
            </a:r>
          </a:p>
          <a:p>
            <a:pPr>
              <a:lnSpc>
                <a:spcPct val="110000"/>
              </a:lnSpc>
            </a:pPr>
            <a:r>
              <a:rPr lang="it-IT" sz="2000" b="1" dirty="0"/>
              <a:t>SOLUZIONE</a:t>
            </a:r>
            <a:r>
              <a:rPr lang="it-IT" sz="2000" dirty="0"/>
              <a:t>: Per la ricerca per titolo viene utilizzato il web scrapping nella sezione di ricerca dello store. Attraverso questo procedimento è possibile ottenere il l’identificatore da utilizzare nelle API.</a:t>
            </a:r>
          </a:p>
        </p:txBody>
      </p:sp>
    </p:spTree>
    <p:extLst>
      <p:ext uri="{BB962C8B-B14F-4D97-AF65-F5344CB8AC3E}">
        <p14:creationId xmlns:p14="http://schemas.microsoft.com/office/powerpoint/2010/main" val="1975616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33783E7-264D-4C82-9348-2F67FC229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" r="775"/>
          <a:stretch/>
        </p:blipFill>
        <p:spPr>
          <a:xfrm>
            <a:off x="527549" y="923606"/>
            <a:ext cx="4507030" cy="457803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5995E3E-AE77-4331-BCC2-18DB014C2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1356360"/>
            <a:ext cx="6012832" cy="3520439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it-IT" dirty="0"/>
              <a:t>Il Play Station Store mette a disposizione delle API che permettono sia di effettuare la ricerca per titolo sia di prelevare le informazioni di un singolo gioco.</a:t>
            </a:r>
          </a:p>
          <a:p>
            <a:pPr>
              <a:lnSpc>
                <a:spcPct val="110000"/>
              </a:lnSpc>
            </a:pPr>
            <a:r>
              <a:rPr lang="it-IT" dirty="0"/>
              <a:t>All’interno dell’URL per usare le API è possibile indicare la lingua in cui si vogliono ricevere le informazioni</a:t>
            </a:r>
          </a:p>
        </p:txBody>
      </p:sp>
    </p:spTree>
    <p:extLst>
      <p:ext uri="{BB962C8B-B14F-4D97-AF65-F5344CB8AC3E}">
        <p14:creationId xmlns:p14="http://schemas.microsoft.com/office/powerpoint/2010/main" val="3993023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33783E7-264D-4C82-9348-2F67FC229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" r="775"/>
          <a:stretch/>
        </p:blipFill>
        <p:spPr>
          <a:xfrm>
            <a:off x="527549" y="923606"/>
            <a:ext cx="4507030" cy="457803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5995E3E-AE77-4331-BCC2-18DB014C2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594360"/>
            <a:ext cx="6012832" cy="566928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it-IT" dirty="0"/>
              <a:t>Nintendo fornisce delle API per poter cercare i videogiochi per titolo, ma non è presente nessuna API che permette di ottenere tutte le informazioni relative ad un singolo gioco.</a:t>
            </a:r>
          </a:p>
          <a:p>
            <a:pPr>
              <a:lnSpc>
                <a:spcPct val="110000"/>
              </a:lnSpc>
            </a:pPr>
            <a:r>
              <a:rPr lang="it-IT" dirty="0"/>
              <a:t>Nei risultati delle ricerche è presente l’URL del videogioco quindi ricavo le informazioni di un gioco specifico attraverso web scrapping</a:t>
            </a:r>
          </a:p>
          <a:p>
            <a:pPr>
              <a:lnSpc>
                <a:spcPct val="110000"/>
              </a:lnSpc>
            </a:pPr>
            <a:r>
              <a:rPr lang="it-IT" dirty="0"/>
              <a:t>Il prezzo non è sempre possibile mostrarlo dato che viene caricato attraverso script dal sito</a:t>
            </a:r>
          </a:p>
          <a:p>
            <a:pPr>
              <a:lnSpc>
                <a:spcPct val="110000"/>
              </a:lnSpc>
            </a:pPr>
            <a:r>
              <a:rPr lang="it-IT" dirty="0"/>
              <a:t>La gestione della lingua avviene utilizzando l’URL dello store italiano o </a:t>
            </a:r>
            <a:r>
              <a:rPr lang="it-IT" dirty="0" err="1"/>
              <a:t>ingelse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7085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33783E7-264D-4C82-9348-2F67FC229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" r="775"/>
          <a:stretch/>
        </p:blipFill>
        <p:spPr>
          <a:xfrm>
            <a:off x="527549" y="923606"/>
            <a:ext cx="4507030" cy="457803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5995E3E-AE77-4331-BCC2-18DB014C2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594360"/>
            <a:ext cx="6012832" cy="566928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it-IT" sz="2800" dirty="0"/>
              <a:t>Il Microsoft store permette di utilizzare le proprie API solamente se l’utente si autentifica con il proprio account.</a:t>
            </a:r>
          </a:p>
          <a:p>
            <a:pPr>
              <a:lnSpc>
                <a:spcPct val="110000"/>
              </a:lnSpc>
            </a:pPr>
            <a:r>
              <a:rPr lang="it-IT" sz="2800" dirty="0"/>
              <a:t>Per evitare che l’utente si autentifichi verso lo store viene utilizzato il web scrapping </a:t>
            </a:r>
          </a:p>
          <a:p>
            <a:pPr>
              <a:lnSpc>
                <a:spcPct val="110000"/>
              </a:lnSpc>
            </a:pPr>
            <a:r>
              <a:rPr lang="it-IT" sz="2800" dirty="0"/>
              <a:t>La gestione della lingua viene effettuata cambiando la lingua all’interno dell’URL</a:t>
            </a:r>
          </a:p>
        </p:txBody>
      </p:sp>
    </p:spTree>
    <p:extLst>
      <p:ext uri="{BB962C8B-B14F-4D97-AF65-F5344CB8AC3E}">
        <p14:creationId xmlns:p14="http://schemas.microsoft.com/office/powerpoint/2010/main" val="1774726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8880AC-301C-47C7-9463-E6F9BEB9F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9" y="618518"/>
            <a:ext cx="7389811" cy="1478570"/>
          </a:xfrm>
        </p:spPr>
        <p:txBody>
          <a:bodyPr>
            <a:normAutofit/>
          </a:bodyPr>
          <a:lstStyle/>
          <a:p>
            <a:r>
              <a:rPr lang="it-IT" dirty="0"/>
              <a:t>news</a:t>
            </a:r>
          </a:p>
        </p:txBody>
      </p:sp>
      <p:sp>
        <p:nvSpPr>
          <p:cNvPr id="16" name="Round Single Corner Rectangle 16">
            <a:extLst>
              <a:ext uri="{FF2B5EF4-FFF2-40B4-BE49-F238E27FC236}">
                <a16:creationId xmlns:a16="http://schemas.microsoft.com/office/drawing/2014/main" id="{04B7EA48-2154-4E59-9F36-6BC72DA8F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973" y="643467"/>
            <a:ext cx="2559744" cy="1706538"/>
          </a:xfrm>
          <a:prstGeom prst="round1Rect">
            <a:avLst>
              <a:gd name="adj" fmla="val 14792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 Diagonal Corner Rectangle 12">
            <a:extLst>
              <a:ext uri="{FF2B5EF4-FFF2-40B4-BE49-F238E27FC236}">
                <a16:creationId xmlns:a16="http://schemas.microsoft.com/office/drawing/2014/main" id="{50CB2E6E-5C9B-4D63-A7B7-EB4BDD2C7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3" y="2554110"/>
            <a:ext cx="2565764" cy="171060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3539EBA-BE6C-4D05-B2AF-DE3F8BC53F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322" y="806364"/>
            <a:ext cx="1380744" cy="1380744"/>
          </a:xfrm>
          <a:prstGeom prst="rect">
            <a:avLst/>
          </a:prstGeom>
        </p:spPr>
      </p:pic>
      <p:sp>
        <p:nvSpPr>
          <p:cNvPr id="20" name="Round Single Corner Rectangle 18">
            <a:extLst>
              <a:ext uri="{FF2B5EF4-FFF2-40B4-BE49-F238E27FC236}">
                <a16:creationId xmlns:a16="http://schemas.microsoft.com/office/drawing/2014/main" id="{D9F3B175-D9A0-4272-8A14-1E8E1F83A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04973" y="4472883"/>
            <a:ext cx="2559744" cy="1706538"/>
          </a:xfrm>
          <a:prstGeom prst="round1Rect">
            <a:avLst>
              <a:gd name="adj" fmla="val 14792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5F3C70D0-6C8D-4A08-B4CA-D696F70F11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914" y="2719039"/>
            <a:ext cx="1411841" cy="1380744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C7EB72F-FD6C-4E4C-93D6-1CF6593F9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599" y="1676400"/>
            <a:ext cx="7389812" cy="4503021"/>
          </a:xfrm>
        </p:spPr>
        <p:txBody>
          <a:bodyPr>
            <a:normAutofit/>
          </a:bodyPr>
          <a:lstStyle/>
          <a:p>
            <a:r>
              <a:rPr lang="en-US" dirty="0"/>
              <a:t>Per </a:t>
            </a:r>
            <a:r>
              <a:rPr lang="it-IT" dirty="0"/>
              <a:t>raccogliere</a:t>
            </a:r>
            <a:r>
              <a:rPr lang="en-US" dirty="0"/>
              <a:t> le news </a:t>
            </a:r>
            <a:r>
              <a:rPr lang="it-IT" dirty="0"/>
              <a:t>viene fatto lo scrapping di diversi siti web. </a:t>
            </a:r>
          </a:p>
          <a:p>
            <a:r>
              <a:rPr lang="it-IT" dirty="0"/>
              <a:t>Ogni sito supporta una sola lingua, quindi dipendentemente dalla lingua di default vengono prelevate le notizie da un sito specifico</a:t>
            </a:r>
          </a:p>
          <a:p>
            <a:r>
              <a:rPr lang="it-IT" dirty="0"/>
              <a:t>Per la lingua inglese viene usato PC Gamer</a:t>
            </a:r>
          </a:p>
          <a:p>
            <a:r>
              <a:rPr lang="it-IT" dirty="0"/>
              <a:t>Per la lingua italiana vengono utilizzati </a:t>
            </a:r>
            <a:r>
              <a:rPr lang="it-IT" dirty="0" err="1"/>
              <a:t>Everyeye</a:t>
            </a:r>
            <a:r>
              <a:rPr lang="it-IT" dirty="0"/>
              <a:t> e Multiplayer</a:t>
            </a:r>
            <a:endParaRPr lang="en-US" dirty="0"/>
          </a:p>
        </p:txBody>
      </p:sp>
      <p:pic>
        <p:nvPicPr>
          <p:cNvPr id="7" name="Immagine 6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D2358C4D-7820-4873-844A-4D5608650F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322" y="4635780"/>
            <a:ext cx="1380744" cy="138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84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FB7787-838C-4609-9904-C32E47764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853" y="31957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it-IT" sz="6000" dirty="0" err="1"/>
              <a:t>firebase</a:t>
            </a:r>
            <a:endParaRPr lang="it-IT" sz="6000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4FB2EA6-5412-4567-80D1-2E63DC6650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0" b="-1"/>
          <a:stretch/>
        </p:blipFill>
        <p:spPr>
          <a:xfrm>
            <a:off x="1141411" y="2249487"/>
            <a:ext cx="3494597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23C54644-4697-4D29-9F5C-191CE34A6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1676400"/>
            <a:ext cx="6012832" cy="4922519"/>
          </a:xfrm>
        </p:spPr>
        <p:txBody>
          <a:bodyPr>
            <a:normAutofit fontScale="92500" lnSpcReduction="10000"/>
          </a:bodyPr>
          <a:lstStyle/>
          <a:p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Per la gestione degli utenti, dei preferiti, delle immagini del profilo e dei commenti viene utilizzato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Firebase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Per poterlo utilizzare è stato necessario integrare in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Gradle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le dipendenze e generare un file JSON contenente la configurazione del progetto.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Per questa app sono stati utilizzati:</a:t>
            </a: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Authentication per la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registrazione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ed il login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degli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utenti</a:t>
            </a:r>
          </a:p>
          <a:p>
            <a:pPr lvl="1"/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Firestore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Database per il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salvataggio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dei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preferiti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dei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commenti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dei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vari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utenti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Storage per il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salvataggio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delle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immagini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di profile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degli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utenti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7592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Elica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0</TotalTime>
  <Words>1952</Words>
  <Application>Microsoft Office PowerPoint</Application>
  <PresentationFormat>Widescreen</PresentationFormat>
  <Paragraphs>145</Paragraphs>
  <Slides>26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26</vt:i4>
      </vt:variant>
    </vt:vector>
  </HeadingPairs>
  <TitlesOfParts>
    <vt:vector size="29" baseType="lpstr">
      <vt:lpstr>Arial</vt:lpstr>
      <vt:lpstr>Tw Cen MT</vt:lpstr>
      <vt:lpstr>Circuito</vt:lpstr>
      <vt:lpstr>Game Point</vt:lpstr>
      <vt:lpstr>idea</vt:lpstr>
      <vt:lpstr>Ottenere le informazioni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news</vt:lpstr>
      <vt:lpstr>firebase</vt:lpstr>
      <vt:lpstr>Shimmer Layout</vt:lpstr>
      <vt:lpstr>Login e Registrazione</vt:lpstr>
      <vt:lpstr>Password dimenticata</vt:lpstr>
      <vt:lpstr>MainActivity </vt:lpstr>
      <vt:lpstr>Bottom navigation view</vt:lpstr>
      <vt:lpstr>HomePage</vt:lpstr>
      <vt:lpstr>News Fragment</vt:lpstr>
      <vt:lpstr>Search Fragment</vt:lpstr>
      <vt:lpstr>Game Result Fragment</vt:lpstr>
      <vt:lpstr>Condivisione e preferiti</vt:lpstr>
      <vt:lpstr>Descrizione</vt:lpstr>
      <vt:lpstr>Galleria</vt:lpstr>
      <vt:lpstr>Specifiche</vt:lpstr>
      <vt:lpstr>Commenti</vt:lpstr>
      <vt:lpstr>Profile Fragment</vt:lpstr>
      <vt:lpstr>Cambio immagine del profilo</vt:lpstr>
      <vt:lpstr>Possibili Aggiornamenti Futuri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Point</dc:title>
  <dc:creator>TUMINO ADRIANO [IN2000096]</dc:creator>
  <cp:lastModifiedBy>TUMINO ADRIANO [IN2000096]</cp:lastModifiedBy>
  <cp:revision>44</cp:revision>
  <dcterms:created xsi:type="dcterms:W3CDTF">2021-08-06T15:00:15Z</dcterms:created>
  <dcterms:modified xsi:type="dcterms:W3CDTF">2021-09-07T16:24:58Z</dcterms:modified>
</cp:coreProperties>
</file>

<file path=docProps/thumbnail.jpeg>
</file>